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5" r:id="rId1"/>
  </p:sldMasterIdLst>
  <p:sldIdLst>
    <p:sldId id="256" r:id="rId2"/>
    <p:sldId id="268" r:id="rId3"/>
    <p:sldId id="257" r:id="rId4"/>
    <p:sldId id="270" r:id="rId5"/>
    <p:sldId id="258" r:id="rId6"/>
    <p:sldId id="262" r:id="rId7"/>
    <p:sldId id="272" r:id="rId8"/>
    <p:sldId id="259" r:id="rId9"/>
    <p:sldId id="271" r:id="rId10"/>
    <p:sldId id="269" r:id="rId11"/>
    <p:sldId id="260" r:id="rId12"/>
    <p:sldId id="261" r:id="rId13"/>
    <p:sldId id="266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slide" Target="../slides/slide3.xml"/><Relationship Id="rId3" Type="http://schemas.openxmlformats.org/officeDocument/2006/relationships/slide" Target="../slides/slide11.xml"/><Relationship Id="rId7" Type="http://schemas.openxmlformats.org/officeDocument/2006/relationships/slide" Target="../slides/slide12.xml"/><Relationship Id="rId2" Type="http://schemas.openxmlformats.org/officeDocument/2006/relationships/slide" Target="../slides/slide10.xml"/><Relationship Id="rId1" Type="http://schemas.openxmlformats.org/officeDocument/2006/relationships/slide" Target="../slides/slide8.xml"/><Relationship Id="rId6" Type="http://schemas.openxmlformats.org/officeDocument/2006/relationships/slide" Target="../slides/slide7.xml"/><Relationship Id="rId5" Type="http://schemas.openxmlformats.org/officeDocument/2006/relationships/slide" Target="../slides/slide4.xml"/><Relationship Id="rId4" Type="http://schemas.openxmlformats.org/officeDocument/2006/relationships/slide" Target="../slides/slide5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824C288-97A5-489B-9AC2-6C0D065CFEDE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82C29A8-864E-44D9-88B4-75ECAEC47EFC}">
      <dgm:prSet phldrT="[Text]"/>
      <dgm:spPr/>
      <dgm:t>
        <a:bodyPr/>
        <a:lstStyle/>
        <a:p>
          <a:r>
            <a:rPr lang="en-US" dirty="0" err="1"/>
            <a:t>Aturan</a:t>
          </a:r>
          <a:r>
            <a:rPr lang="en-US" dirty="0"/>
            <a:t> </a:t>
          </a:r>
          <a:r>
            <a:rPr lang="en-US" dirty="0" err="1"/>
            <a:t>Praktikum</a:t>
          </a:r>
          <a:endParaRPr lang="en-US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1" action="ppaction://hlinksldjump"/>
          </dgm14:cNvPr>
        </a:ext>
      </dgm:extLst>
    </dgm:pt>
    <dgm:pt modelId="{6CB84AFF-B057-492D-A53B-CE688F0FE30A}" type="parTrans" cxnId="{F53C72BF-B774-4866-95ED-2303260A7BBF}">
      <dgm:prSet/>
      <dgm:spPr/>
      <dgm:t>
        <a:bodyPr/>
        <a:lstStyle/>
        <a:p>
          <a:endParaRPr lang="en-US"/>
        </a:p>
      </dgm:t>
    </dgm:pt>
    <dgm:pt modelId="{18BF7D2F-0442-40FD-B385-E6EB83351F01}" type="sibTrans" cxnId="{F53C72BF-B774-4866-95ED-2303260A7BBF}">
      <dgm:prSet/>
      <dgm:spPr/>
      <dgm:t>
        <a:bodyPr/>
        <a:lstStyle/>
        <a:p>
          <a:endParaRPr lang="en-US"/>
        </a:p>
      </dgm:t>
    </dgm:pt>
    <dgm:pt modelId="{5544358F-E82B-402D-8DD1-18029D5A5036}">
      <dgm:prSet phldrT="[Text]"/>
      <dgm:spPr/>
      <dgm:t>
        <a:bodyPr/>
        <a:lstStyle/>
        <a:p>
          <a:r>
            <a:rPr lang="en-US" dirty="0" err="1"/>
            <a:t>Aturan</a:t>
          </a:r>
          <a:r>
            <a:rPr lang="en-US" dirty="0"/>
            <a:t> </a:t>
          </a:r>
          <a:r>
            <a:rPr lang="en-US" dirty="0" err="1"/>
            <a:t>Assesment</a:t>
          </a:r>
          <a:endParaRPr lang="en-US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2" action="ppaction://hlinksldjump"/>
          </dgm14:cNvPr>
        </a:ext>
      </dgm:extLst>
    </dgm:pt>
    <dgm:pt modelId="{AD302F8B-C472-416A-B496-EA626A9F2A95}" type="parTrans" cxnId="{AA6F7434-F8CE-468B-A766-C96A0799A666}">
      <dgm:prSet/>
      <dgm:spPr/>
      <dgm:t>
        <a:bodyPr/>
        <a:lstStyle/>
        <a:p>
          <a:endParaRPr lang="en-US"/>
        </a:p>
      </dgm:t>
    </dgm:pt>
    <dgm:pt modelId="{41E4E842-8C1E-4C43-A233-4559ECDF9E98}" type="sibTrans" cxnId="{AA6F7434-F8CE-468B-A766-C96A0799A666}">
      <dgm:prSet/>
      <dgm:spPr/>
      <dgm:t>
        <a:bodyPr/>
        <a:lstStyle/>
        <a:p>
          <a:endParaRPr lang="en-US"/>
        </a:p>
      </dgm:t>
    </dgm:pt>
    <dgm:pt modelId="{7EDEC4A3-0FA4-4D9E-9466-AB20CD15F622}">
      <dgm:prSet phldrT="[Text]"/>
      <dgm:spPr/>
      <dgm:t>
        <a:bodyPr/>
        <a:lstStyle/>
        <a:p>
          <a:r>
            <a:rPr lang="en-US" dirty="0" err="1"/>
            <a:t>Aturan</a:t>
          </a:r>
          <a:r>
            <a:rPr lang="en-US" dirty="0"/>
            <a:t> </a:t>
          </a:r>
          <a:r>
            <a:rPr lang="en-US" dirty="0" err="1"/>
            <a:t>Penilaian</a:t>
          </a:r>
          <a:endParaRPr lang="en-US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3" action="ppaction://hlinksldjump"/>
          </dgm14:cNvPr>
        </a:ext>
      </dgm:extLst>
    </dgm:pt>
    <dgm:pt modelId="{0D0FB645-D32B-4A9B-A781-475F274B8BF9}" type="parTrans" cxnId="{8DB85D24-BA86-4525-A55C-13AE1C7136EE}">
      <dgm:prSet/>
      <dgm:spPr/>
      <dgm:t>
        <a:bodyPr/>
        <a:lstStyle/>
        <a:p>
          <a:endParaRPr lang="en-US"/>
        </a:p>
      </dgm:t>
    </dgm:pt>
    <dgm:pt modelId="{60F6763C-2D0B-477F-94C4-9B37FFBC290D}" type="sibTrans" cxnId="{8DB85D24-BA86-4525-A55C-13AE1C7136EE}">
      <dgm:prSet/>
      <dgm:spPr/>
      <dgm:t>
        <a:bodyPr/>
        <a:lstStyle/>
        <a:p>
          <a:endParaRPr lang="en-US"/>
        </a:p>
      </dgm:t>
    </dgm:pt>
    <dgm:pt modelId="{54138017-8A44-4305-AFCA-7732C4A1C053}">
      <dgm:prSet phldrT="[Text]"/>
      <dgm:spPr/>
      <dgm:t>
        <a:bodyPr/>
        <a:lstStyle/>
        <a:p>
          <a:r>
            <a:rPr lang="en-US" dirty="0" err="1"/>
            <a:t>Materi</a:t>
          </a:r>
          <a:r>
            <a:rPr lang="en-US" dirty="0"/>
            <a:t> </a:t>
          </a:r>
          <a:r>
            <a:rPr lang="en-US" dirty="0" err="1"/>
            <a:t>Perkuliahan</a:t>
          </a:r>
          <a:endParaRPr lang="en-US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4" action="ppaction://hlinksldjump"/>
          </dgm14:cNvPr>
        </a:ext>
      </dgm:extLst>
    </dgm:pt>
    <dgm:pt modelId="{F1C7BBF6-CBA7-44AE-8B24-40A7F0C16845}" type="parTrans" cxnId="{90B31718-C813-4134-B937-82F2C1BA58A3}">
      <dgm:prSet/>
      <dgm:spPr/>
      <dgm:t>
        <a:bodyPr/>
        <a:lstStyle/>
        <a:p>
          <a:endParaRPr lang="en-US"/>
        </a:p>
      </dgm:t>
    </dgm:pt>
    <dgm:pt modelId="{BD41B478-3353-4062-BE64-45B6821B82BB}" type="sibTrans" cxnId="{90B31718-C813-4134-B937-82F2C1BA58A3}">
      <dgm:prSet/>
      <dgm:spPr/>
      <dgm:t>
        <a:bodyPr/>
        <a:lstStyle/>
        <a:p>
          <a:endParaRPr lang="en-US"/>
        </a:p>
      </dgm:t>
    </dgm:pt>
    <dgm:pt modelId="{A479CA94-990E-4BC0-8560-F30CC6B33C13}">
      <dgm:prSet phldrT="[Text]"/>
      <dgm:spPr/>
      <dgm:t>
        <a:bodyPr/>
        <a:lstStyle/>
        <a:p>
          <a:r>
            <a:rPr lang="en-US" dirty="0" err="1"/>
            <a:t>Aturan</a:t>
          </a:r>
          <a:r>
            <a:rPr lang="en-US" dirty="0"/>
            <a:t> </a:t>
          </a:r>
          <a:r>
            <a:rPr lang="en-US" dirty="0" err="1"/>
            <a:t>Perkuliahan</a:t>
          </a:r>
          <a:endParaRPr lang="en-US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5" action="ppaction://hlinksldjump"/>
          </dgm14:cNvPr>
        </a:ext>
      </dgm:extLst>
    </dgm:pt>
    <dgm:pt modelId="{8D6C2D51-AE8C-40EA-934F-4AEAE63C0352}" type="parTrans" cxnId="{B30F0916-A616-44A0-B024-C37034B666AB}">
      <dgm:prSet/>
      <dgm:spPr/>
      <dgm:t>
        <a:bodyPr/>
        <a:lstStyle/>
        <a:p>
          <a:endParaRPr lang="en-US"/>
        </a:p>
      </dgm:t>
    </dgm:pt>
    <dgm:pt modelId="{7933B41A-E05F-491F-B487-A5352D12390E}" type="sibTrans" cxnId="{B30F0916-A616-44A0-B024-C37034B666AB}">
      <dgm:prSet/>
      <dgm:spPr/>
      <dgm:t>
        <a:bodyPr/>
        <a:lstStyle/>
        <a:p>
          <a:endParaRPr lang="en-US"/>
        </a:p>
      </dgm:t>
    </dgm:pt>
    <dgm:pt modelId="{99DB4915-8CB2-496D-930D-3744F63D2ED4}">
      <dgm:prSet phldrT="[Text]"/>
      <dgm:spPr/>
      <dgm:t>
        <a:bodyPr/>
        <a:lstStyle/>
        <a:p>
          <a:r>
            <a:rPr lang="en-US" dirty="0" err="1"/>
            <a:t>Profil</a:t>
          </a:r>
          <a:r>
            <a:rPr lang="en-US" dirty="0"/>
            <a:t> </a:t>
          </a:r>
          <a:r>
            <a:rPr lang="en-US" dirty="0" err="1"/>
            <a:t>Dosen</a:t>
          </a:r>
          <a:endParaRPr lang="en-US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6" action="ppaction://hlinksldjump"/>
          </dgm14:cNvPr>
        </a:ext>
      </dgm:extLst>
    </dgm:pt>
    <dgm:pt modelId="{AD0F19CB-DB37-4D3A-AAB3-6D187E620F20}" type="parTrans" cxnId="{F175D28A-9792-415A-813F-8F524FED898E}">
      <dgm:prSet/>
      <dgm:spPr/>
      <dgm:t>
        <a:bodyPr/>
        <a:lstStyle/>
        <a:p>
          <a:endParaRPr lang="en-US"/>
        </a:p>
      </dgm:t>
    </dgm:pt>
    <dgm:pt modelId="{60ED1143-95A8-4B7E-92C7-6E4EBD011066}" type="sibTrans" cxnId="{F175D28A-9792-415A-813F-8F524FED898E}">
      <dgm:prSet/>
      <dgm:spPr/>
      <dgm:t>
        <a:bodyPr/>
        <a:lstStyle/>
        <a:p>
          <a:endParaRPr lang="en-US"/>
        </a:p>
      </dgm:t>
    </dgm:pt>
    <dgm:pt modelId="{74F31052-D801-4997-A7AE-3EBC8D5BE532}">
      <dgm:prSet phldrT="[Text]"/>
      <dgm:spPr/>
      <dgm:t>
        <a:bodyPr/>
        <a:lstStyle/>
        <a:p>
          <a:r>
            <a:rPr lang="en-US" dirty="0" err="1"/>
            <a:t>Referensi</a:t>
          </a:r>
          <a:endParaRPr lang="en-US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7" action="ppaction://hlinksldjump"/>
          </dgm14:cNvPr>
        </a:ext>
      </dgm:extLst>
    </dgm:pt>
    <dgm:pt modelId="{D45C2040-B9EE-4CD7-B5E6-3B823DF21695}" type="parTrans" cxnId="{4D35BBF6-5A47-4F06-8441-7F20828EB566}">
      <dgm:prSet/>
      <dgm:spPr/>
      <dgm:t>
        <a:bodyPr/>
        <a:lstStyle/>
        <a:p>
          <a:endParaRPr lang="en-US"/>
        </a:p>
      </dgm:t>
    </dgm:pt>
    <dgm:pt modelId="{76D1961B-5763-453C-869F-74F56B4A0EC1}" type="sibTrans" cxnId="{4D35BBF6-5A47-4F06-8441-7F20828EB566}">
      <dgm:prSet/>
      <dgm:spPr/>
      <dgm:t>
        <a:bodyPr/>
        <a:lstStyle/>
        <a:p>
          <a:endParaRPr lang="en-US"/>
        </a:p>
      </dgm:t>
    </dgm:pt>
    <dgm:pt modelId="{28590728-5886-4587-B84F-E6C5CACF801D}">
      <dgm:prSet phldrT="[Text]"/>
      <dgm:spPr/>
      <dgm:t>
        <a:bodyPr/>
        <a:lstStyle/>
        <a:p>
          <a:r>
            <a:rPr lang="en-US" dirty="0"/>
            <a:t>Info Mata </a:t>
          </a:r>
          <a:r>
            <a:rPr lang="en-US" dirty="0" err="1"/>
            <a:t>Kuliah</a:t>
          </a:r>
          <a:endParaRPr lang="en-US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8" action="ppaction://hlinksldjump"/>
          </dgm14:cNvPr>
        </a:ext>
      </dgm:extLst>
    </dgm:pt>
    <dgm:pt modelId="{4820C5E4-AD22-48AA-B4ED-9F68E583D7F3}" type="parTrans" cxnId="{96D9BD2B-0B57-4794-A0B3-97100511EB13}">
      <dgm:prSet/>
      <dgm:spPr/>
      <dgm:t>
        <a:bodyPr/>
        <a:lstStyle/>
        <a:p>
          <a:endParaRPr lang="en-US"/>
        </a:p>
      </dgm:t>
    </dgm:pt>
    <dgm:pt modelId="{079BC208-FEE2-44F1-80F0-1D44BABFFB97}" type="sibTrans" cxnId="{96D9BD2B-0B57-4794-A0B3-97100511EB13}">
      <dgm:prSet/>
      <dgm:spPr/>
      <dgm:t>
        <a:bodyPr/>
        <a:lstStyle/>
        <a:p>
          <a:endParaRPr lang="en-US"/>
        </a:p>
      </dgm:t>
    </dgm:pt>
    <dgm:pt modelId="{E1DF841A-2A91-4520-92C7-E8790096548E}" type="pres">
      <dgm:prSet presAssocID="{1824C288-97A5-489B-9AC2-6C0D065CFEDE}" presName="diagram" presStyleCnt="0">
        <dgm:presLayoutVars>
          <dgm:dir/>
          <dgm:resizeHandles val="exact"/>
        </dgm:presLayoutVars>
      </dgm:prSet>
      <dgm:spPr/>
    </dgm:pt>
    <dgm:pt modelId="{2736BE87-99AF-447C-BA3E-BCEB9C65F7A8}" type="pres">
      <dgm:prSet presAssocID="{28590728-5886-4587-B84F-E6C5CACF801D}" presName="node" presStyleLbl="node1" presStyleIdx="0" presStyleCnt="8">
        <dgm:presLayoutVars>
          <dgm:bulletEnabled val="1"/>
        </dgm:presLayoutVars>
      </dgm:prSet>
      <dgm:spPr/>
    </dgm:pt>
    <dgm:pt modelId="{34D99321-A28C-4D08-8D38-5EC0FA243B08}" type="pres">
      <dgm:prSet presAssocID="{079BC208-FEE2-44F1-80F0-1D44BABFFB97}" presName="sibTrans" presStyleCnt="0"/>
      <dgm:spPr/>
    </dgm:pt>
    <dgm:pt modelId="{63599AEC-4DC8-47FB-A5A7-92DDF1C15E7A}" type="pres">
      <dgm:prSet presAssocID="{A479CA94-990E-4BC0-8560-F30CC6B33C13}" presName="node" presStyleLbl="node1" presStyleIdx="1" presStyleCnt="8">
        <dgm:presLayoutVars>
          <dgm:bulletEnabled val="1"/>
        </dgm:presLayoutVars>
      </dgm:prSet>
      <dgm:spPr/>
    </dgm:pt>
    <dgm:pt modelId="{E8A91FEE-D75F-4A2B-AC6C-DA3B31597B2B}" type="pres">
      <dgm:prSet presAssocID="{7933B41A-E05F-491F-B487-A5352D12390E}" presName="sibTrans" presStyleCnt="0"/>
      <dgm:spPr/>
    </dgm:pt>
    <dgm:pt modelId="{4E77A5C8-4B86-4F9F-87FA-E2524A9987F8}" type="pres">
      <dgm:prSet presAssocID="{54138017-8A44-4305-AFCA-7732C4A1C053}" presName="node" presStyleLbl="node1" presStyleIdx="2" presStyleCnt="8">
        <dgm:presLayoutVars>
          <dgm:bulletEnabled val="1"/>
        </dgm:presLayoutVars>
      </dgm:prSet>
      <dgm:spPr/>
    </dgm:pt>
    <dgm:pt modelId="{A7B4E122-816A-4C0E-9E12-704179D59A8F}" type="pres">
      <dgm:prSet presAssocID="{BD41B478-3353-4062-BE64-45B6821B82BB}" presName="sibTrans" presStyleCnt="0"/>
      <dgm:spPr/>
    </dgm:pt>
    <dgm:pt modelId="{AC164E97-49C7-4286-BD96-B691A2DF2123}" type="pres">
      <dgm:prSet presAssocID="{682C29A8-864E-44D9-88B4-75ECAEC47EFC}" presName="node" presStyleLbl="node1" presStyleIdx="3" presStyleCnt="8">
        <dgm:presLayoutVars>
          <dgm:bulletEnabled val="1"/>
        </dgm:presLayoutVars>
      </dgm:prSet>
      <dgm:spPr/>
    </dgm:pt>
    <dgm:pt modelId="{C7852A01-7BDA-4763-8B3F-3EE261A18C09}" type="pres">
      <dgm:prSet presAssocID="{18BF7D2F-0442-40FD-B385-E6EB83351F01}" presName="sibTrans" presStyleCnt="0"/>
      <dgm:spPr/>
    </dgm:pt>
    <dgm:pt modelId="{74CEDCD0-FE26-4D60-92F1-B1ABE8D6170D}" type="pres">
      <dgm:prSet presAssocID="{5544358F-E82B-402D-8DD1-18029D5A5036}" presName="node" presStyleLbl="node1" presStyleIdx="4" presStyleCnt="8">
        <dgm:presLayoutVars>
          <dgm:bulletEnabled val="1"/>
        </dgm:presLayoutVars>
      </dgm:prSet>
      <dgm:spPr/>
    </dgm:pt>
    <dgm:pt modelId="{CF32782A-695E-409F-A9FE-EADA6AB6E8F1}" type="pres">
      <dgm:prSet presAssocID="{41E4E842-8C1E-4C43-A233-4559ECDF9E98}" presName="sibTrans" presStyleCnt="0"/>
      <dgm:spPr/>
    </dgm:pt>
    <dgm:pt modelId="{62D07ECE-FF91-43D3-B467-97E3830B7BCE}" type="pres">
      <dgm:prSet presAssocID="{7EDEC4A3-0FA4-4D9E-9466-AB20CD15F622}" presName="node" presStyleLbl="node1" presStyleIdx="5" presStyleCnt="8">
        <dgm:presLayoutVars>
          <dgm:bulletEnabled val="1"/>
        </dgm:presLayoutVars>
      </dgm:prSet>
      <dgm:spPr/>
    </dgm:pt>
    <dgm:pt modelId="{F370A458-7083-43AA-B0C8-BA6B01375E62}" type="pres">
      <dgm:prSet presAssocID="{60F6763C-2D0B-477F-94C4-9B37FFBC290D}" presName="sibTrans" presStyleCnt="0"/>
      <dgm:spPr/>
    </dgm:pt>
    <dgm:pt modelId="{3B86F849-84AC-47AD-8037-78FB711D24F9}" type="pres">
      <dgm:prSet presAssocID="{99DB4915-8CB2-496D-930D-3744F63D2ED4}" presName="node" presStyleLbl="node1" presStyleIdx="6" presStyleCnt="8">
        <dgm:presLayoutVars>
          <dgm:bulletEnabled val="1"/>
        </dgm:presLayoutVars>
      </dgm:prSet>
      <dgm:spPr/>
    </dgm:pt>
    <dgm:pt modelId="{2B43FD46-C48B-4D11-B5C2-805F2693AB33}" type="pres">
      <dgm:prSet presAssocID="{60ED1143-95A8-4B7E-92C7-6E4EBD011066}" presName="sibTrans" presStyleCnt="0"/>
      <dgm:spPr/>
    </dgm:pt>
    <dgm:pt modelId="{E2592833-07DE-42BD-9DF4-733E1DD44E5A}" type="pres">
      <dgm:prSet presAssocID="{74F31052-D801-4997-A7AE-3EBC8D5BE532}" presName="node" presStyleLbl="node1" presStyleIdx="7" presStyleCnt="8">
        <dgm:presLayoutVars>
          <dgm:bulletEnabled val="1"/>
        </dgm:presLayoutVars>
      </dgm:prSet>
      <dgm:spPr/>
    </dgm:pt>
  </dgm:ptLst>
  <dgm:cxnLst>
    <dgm:cxn modelId="{B30F0916-A616-44A0-B024-C37034B666AB}" srcId="{1824C288-97A5-489B-9AC2-6C0D065CFEDE}" destId="{A479CA94-990E-4BC0-8560-F30CC6B33C13}" srcOrd="1" destOrd="0" parTransId="{8D6C2D51-AE8C-40EA-934F-4AEAE63C0352}" sibTransId="{7933B41A-E05F-491F-B487-A5352D12390E}"/>
    <dgm:cxn modelId="{90B31718-C813-4134-B937-82F2C1BA58A3}" srcId="{1824C288-97A5-489B-9AC2-6C0D065CFEDE}" destId="{54138017-8A44-4305-AFCA-7732C4A1C053}" srcOrd="2" destOrd="0" parTransId="{F1C7BBF6-CBA7-44AE-8B24-40A7F0C16845}" sibTransId="{BD41B478-3353-4062-BE64-45B6821B82BB}"/>
    <dgm:cxn modelId="{57EE341F-38FF-4991-840C-6B18757D9D2B}" type="presOf" srcId="{7EDEC4A3-0FA4-4D9E-9466-AB20CD15F622}" destId="{62D07ECE-FF91-43D3-B467-97E3830B7BCE}" srcOrd="0" destOrd="0" presId="urn:microsoft.com/office/officeart/2005/8/layout/default"/>
    <dgm:cxn modelId="{8DB85D24-BA86-4525-A55C-13AE1C7136EE}" srcId="{1824C288-97A5-489B-9AC2-6C0D065CFEDE}" destId="{7EDEC4A3-0FA4-4D9E-9466-AB20CD15F622}" srcOrd="5" destOrd="0" parTransId="{0D0FB645-D32B-4A9B-A781-475F274B8BF9}" sibTransId="{60F6763C-2D0B-477F-94C4-9B37FFBC290D}"/>
    <dgm:cxn modelId="{88718424-2853-4896-9B1D-CE8FA2AD6B65}" type="presOf" srcId="{54138017-8A44-4305-AFCA-7732C4A1C053}" destId="{4E77A5C8-4B86-4F9F-87FA-E2524A9987F8}" srcOrd="0" destOrd="0" presId="urn:microsoft.com/office/officeart/2005/8/layout/default"/>
    <dgm:cxn modelId="{70E2BE24-EC25-438B-B034-39A3E3E66395}" type="presOf" srcId="{682C29A8-864E-44D9-88B4-75ECAEC47EFC}" destId="{AC164E97-49C7-4286-BD96-B691A2DF2123}" srcOrd="0" destOrd="0" presId="urn:microsoft.com/office/officeart/2005/8/layout/default"/>
    <dgm:cxn modelId="{96D9BD2B-0B57-4794-A0B3-97100511EB13}" srcId="{1824C288-97A5-489B-9AC2-6C0D065CFEDE}" destId="{28590728-5886-4587-B84F-E6C5CACF801D}" srcOrd="0" destOrd="0" parTransId="{4820C5E4-AD22-48AA-B4ED-9F68E583D7F3}" sibTransId="{079BC208-FEE2-44F1-80F0-1D44BABFFB97}"/>
    <dgm:cxn modelId="{BD865332-3B42-4D08-A26D-C87053F71158}" type="presOf" srcId="{28590728-5886-4587-B84F-E6C5CACF801D}" destId="{2736BE87-99AF-447C-BA3E-BCEB9C65F7A8}" srcOrd="0" destOrd="0" presId="urn:microsoft.com/office/officeart/2005/8/layout/default"/>
    <dgm:cxn modelId="{AA6F7434-F8CE-468B-A766-C96A0799A666}" srcId="{1824C288-97A5-489B-9AC2-6C0D065CFEDE}" destId="{5544358F-E82B-402D-8DD1-18029D5A5036}" srcOrd="4" destOrd="0" parTransId="{AD302F8B-C472-416A-B496-EA626A9F2A95}" sibTransId="{41E4E842-8C1E-4C43-A233-4559ECDF9E98}"/>
    <dgm:cxn modelId="{88730E35-913F-4F11-B1D4-30B4CC3E3C24}" type="presOf" srcId="{A479CA94-990E-4BC0-8560-F30CC6B33C13}" destId="{63599AEC-4DC8-47FB-A5A7-92DDF1C15E7A}" srcOrd="0" destOrd="0" presId="urn:microsoft.com/office/officeart/2005/8/layout/default"/>
    <dgm:cxn modelId="{80F48350-F550-41B7-9D90-2471ED8B3AFD}" type="presOf" srcId="{99DB4915-8CB2-496D-930D-3744F63D2ED4}" destId="{3B86F849-84AC-47AD-8037-78FB711D24F9}" srcOrd="0" destOrd="0" presId="urn:microsoft.com/office/officeart/2005/8/layout/default"/>
    <dgm:cxn modelId="{F175D28A-9792-415A-813F-8F524FED898E}" srcId="{1824C288-97A5-489B-9AC2-6C0D065CFEDE}" destId="{99DB4915-8CB2-496D-930D-3744F63D2ED4}" srcOrd="6" destOrd="0" parTransId="{AD0F19CB-DB37-4D3A-AAB3-6D187E620F20}" sibTransId="{60ED1143-95A8-4B7E-92C7-6E4EBD011066}"/>
    <dgm:cxn modelId="{F53C72BF-B774-4866-95ED-2303260A7BBF}" srcId="{1824C288-97A5-489B-9AC2-6C0D065CFEDE}" destId="{682C29A8-864E-44D9-88B4-75ECAEC47EFC}" srcOrd="3" destOrd="0" parTransId="{6CB84AFF-B057-492D-A53B-CE688F0FE30A}" sibTransId="{18BF7D2F-0442-40FD-B385-E6EB83351F01}"/>
    <dgm:cxn modelId="{E3E39FDA-5315-4B2A-9E1D-CFBE9B683EE8}" type="presOf" srcId="{1824C288-97A5-489B-9AC2-6C0D065CFEDE}" destId="{E1DF841A-2A91-4520-92C7-E8790096548E}" srcOrd="0" destOrd="0" presId="urn:microsoft.com/office/officeart/2005/8/layout/default"/>
    <dgm:cxn modelId="{51EC86E8-AE2A-43E7-B97D-48A8E8C29E73}" type="presOf" srcId="{5544358F-E82B-402D-8DD1-18029D5A5036}" destId="{74CEDCD0-FE26-4D60-92F1-B1ABE8D6170D}" srcOrd="0" destOrd="0" presId="urn:microsoft.com/office/officeart/2005/8/layout/default"/>
    <dgm:cxn modelId="{4D35BBF6-5A47-4F06-8441-7F20828EB566}" srcId="{1824C288-97A5-489B-9AC2-6C0D065CFEDE}" destId="{74F31052-D801-4997-A7AE-3EBC8D5BE532}" srcOrd="7" destOrd="0" parTransId="{D45C2040-B9EE-4CD7-B5E6-3B823DF21695}" sibTransId="{76D1961B-5763-453C-869F-74F56B4A0EC1}"/>
    <dgm:cxn modelId="{EAB154FA-1278-4F6F-93AA-ED402FCF2656}" type="presOf" srcId="{74F31052-D801-4997-A7AE-3EBC8D5BE532}" destId="{E2592833-07DE-42BD-9DF4-733E1DD44E5A}" srcOrd="0" destOrd="0" presId="urn:microsoft.com/office/officeart/2005/8/layout/default"/>
    <dgm:cxn modelId="{75CD4DAF-FC95-46BC-ADEF-77BF3C827736}" type="presParOf" srcId="{E1DF841A-2A91-4520-92C7-E8790096548E}" destId="{2736BE87-99AF-447C-BA3E-BCEB9C65F7A8}" srcOrd="0" destOrd="0" presId="urn:microsoft.com/office/officeart/2005/8/layout/default"/>
    <dgm:cxn modelId="{7CEB4467-40D9-4C36-A8D9-4D3C415F722E}" type="presParOf" srcId="{E1DF841A-2A91-4520-92C7-E8790096548E}" destId="{34D99321-A28C-4D08-8D38-5EC0FA243B08}" srcOrd="1" destOrd="0" presId="urn:microsoft.com/office/officeart/2005/8/layout/default"/>
    <dgm:cxn modelId="{E672089D-EA46-460D-9D0A-149DAD8F6D58}" type="presParOf" srcId="{E1DF841A-2A91-4520-92C7-E8790096548E}" destId="{63599AEC-4DC8-47FB-A5A7-92DDF1C15E7A}" srcOrd="2" destOrd="0" presId="urn:microsoft.com/office/officeart/2005/8/layout/default"/>
    <dgm:cxn modelId="{657FB955-00C7-4A5D-8394-4344C1DA663D}" type="presParOf" srcId="{E1DF841A-2A91-4520-92C7-E8790096548E}" destId="{E8A91FEE-D75F-4A2B-AC6C-DA3B31597B2B}" srcOrd="3" destOrd="0" presId="urn:microsoft.com/office/officeart/2005/8/layout/default"/>
    <dgm:cxn modelId="{D4C738CC-F0A2-4E58-943A-66AB09B11C5D}" type="presParOf" srcId="{E1DF841A-2A91-4520-92C7-E8790096548E}" destId="{4E77A5C8-4B86-4F9F-87FA-E2524A9987F8}" srcOrd="4" destOrd="0" presId="urn:microsoft.com/office/officeart/2005/8/layout/default"/>
    <dgm:cxn modelId="{6993793F-0033-4F02-A699-48F786961995}" type="presParOf" srcId="{E1DF841A-2A91-4520-92C7-E8790096548E}" destId="{A7B4E122-816A-4C0E-9E12-704179D59A8F}" srcOrd="5" destOrd="0" presId="urn:microsoft.com/office/officeart/2005/8/layout/default"/>
    <dgm:cxn modelId="{186AADCA-0E7E-450D-94E8-5A37E8D2AC84}" type="presParOf" srcId="{E1DF841A-2A91-4520-92C7-E8790096548E}" destId="{AC164E97-49C7-4286-BD96-B691A2DF2123}" srcOrd="6" destOrd="0" presId="urn:microsoft.com/office/officeart/2005/8/layout/default"/>
    <dgm:cxn modelId="{346D6CEE-422B-4094-92D4-A17F516B3FAE}" type="presParOf" srcId="{E1DF841A-2A91-4520-92C7-E8790096548E}" destId="{C7852A01-7BDA-4763-8B3F-3EE261A18C09}" srcOrd="7" destOrd="0" presId="urn:microsoft.com/office/officeart/2005/8/layout/default"/>
    <dgm:cxn modelId="{F01712AD-E440-449B-B90A-BC69491908F7}" type="presParOf" srcId="{E1DF841A-2A91-4520-92C7-E8790096548E}" destId="{74CEDCD0-FE26-4D60-92F1-B1ABE8D6170D}" srcOrd="8" destOrd="0" presId="urn:microsoft.com/office/officeart/2005/8/layout/default"/>
    <dgm:cxn modelId="{A553C5A7-0870-438D-8631-C48DC2D8A79D}" type="presParOf" srcId="{E1DF841A-2A91-4520-92C7-E8790096548E}" destId="{CF32782A-695E-409F-A9FE-EADA6AB6E8F1}" srcOrd="9" destOrd="0" presId="urn:microsoft.com/office/officeart/2005/8/layout/default"/>
    <dgm:cxn modelId="{875CD4F3-01CE-433A-879C-E52832055653}" type="presParOf" srcId="{E1DF841A-2A91-4520-92C7-E8790096548E}" destId="{62D07ECE-FF91-43D3-B467-97E3830B7BCE}" srcOrd="10" destOrd="0" presId="urn:microsoft.com/office/officeart/2005/8/layout/default"/>
    <dgm:cxn modelId="{8D846724-D816-4D3D-A61A-35757EE63D8E}" type="presParOf" srcId="{E1DF841A-2A91-4520-92C7-E8790096548E}" destId="{F370A458-7083-43AA-B0C8-BA6B01375E62}" srcOrd="11" destOrd="0" presId="urn:microsoft.com/office/officeart/2005/8/layout/default"/>
    <dgm:cxn modelId="{430B42CA-8D9B-41EA-89DE-033E3836DDA3}" type="presParOf" srcId="{E1DF841A-2A91-4520-92C7-E8790096548E}" destId="{3B86F849-84AC-47AD-8037-78FB711D24F9}" srcOrd="12" destOrd="0" presId="urn:microsoft.com/office/officeart/2005/8/layout/default"/>
    <dgm:cxn modelId="{FCCF8BEF-06BB-4FAB-B757-924A6A0B44D9}" type="presParOf" srcId="{E1DF841A-2A91-4520-92C7-E8790096548E}" destId="{2B43FD46-C48B-4D11-B5C2-805F2693AB33}" srcOrd="13" destOrd="0" presId="urn:microsoft.com/office/officeart/2005/8/layout/default"/>
    <dgm:cxn modelId="{7F30C204-69AA-4729-987B-E8C7894513F8}" type="presParOf" srcId="{E1DF841A-2A91-4520-92C7-E8790096548E}" destId="{E2592833-07DE-42BD-9DF4-733E1DD44E5A}" srcOrd="1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36BE87-99AF-447C-BA3E-BCEB9C65F7A8}">
      <dsp:nvSpPr>
        <dsp:cNvPr id="0" name=""/>
        <dsp:cNvSpPr/>
      </dsp:nvSpPr>
      <dsp:spPr>
        <a:xfrm>
          <a:off x="2788" y="502355"/>
          <a:ext cx="2212011" cy="13272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Info Mata </a:t>
          </a:r>
          <a:r>
            <a:rPr lang="en-US" sz="3100" kern="1200" dirty="0" err="1"/>
            <a:t>Kuliah</a:t>
          </a:r>
          <a:endParaRPr lang="en-US" sz="3100" kern="1200" dirty="0"/>
        </a:p>
      </dsp:txBody>
      <dsp:txXfrm>
        <a:off x="2788" y="502355"/>
        <a:ext cx="2212011" cy="1327206"/>
      </dsp:txXfrm>
    </dsp:sp>
    <dsp:sp modelId="{63599AEC-4DC8-47FB-A5A7-92DDF1C15E7A}">
      <dsp:nvSpPr>
        <dsp:cNvPr id="0" name=""/>
        <dsp:cNvSpPr/>
      </dsp:nvSpPr>
      <dsp:spPr>
        <a:xfrm>
          <a:off x="2436000" y="502355"/>
          <a:ext cx="2212011" cy="13272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 err="1"/>
            <a:t>Aturan</a:t>
          </a:r>
          <a:r>
            <a:rPr lang="en-US" sz="3100" kern="1200" dirty="0"/>
            <a:t> </a:t>
          </a:r>
          <a:r>
            <a:rPr lang="en-US" sz="3100" kern="1200" dirty="0" err="1"/>
            <a:t>Perkuliahan</a:t>
          </a:r>
          <a:endParaRPr lang="en-US" sz="3100" kern="1200" dirty="0"/>
        </a:p>
      </dsp:txBody>
      <dsp:txXfrm>
        <a:off x="2436000" y="502355"/>
        <a:ext cx="2212011" cy="1327206"/>
      </dsp:txXfrm>
    </dsp:sp>
    <dsp:sp modelId="{4E77A5C8-4B86-4F9F-87FA-E2524A9987F8}">
      <dsp:nvSpPr>
        <dsp:cNvPr id="0" name=""/>
        <dsp:cNvSpPr/>
      </dsp:nvSpPr>
      <dsp:spPr>
        <a:xfrm>
          <a:off x="4869212" y="502355"/>
          <a:ext cx="2212011" cy="13272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 err="1"/>
            <a:t>Materi</a:t>
          </a:r>
          <a:r>
            <a:rPr lang="en-US" sz="3100" kern="1200" dirty="0"/>
            <a:t> </a:t>
          </a:r>
          <a:r>
            <a:rPr lang="en-US" sz="3100" kern="1200" dirty="0" err="1"/>
            <a:t>Perkuliahan</a:t>
          </a:r>
          <a:endParaRPr lang="en-US" sz="3100" kern="1200" dirty="0"/>
        </a:p>
      </dsp:txBody>
      <dsp:txXfrm>
        <a:off x="4869212" y="502355"/>
        <a:ext cx="2212011" cy="1327206"/>
      </dsp:txXfrm>
    </dsp:sp>
    <dsp:sp modelId="{AC164E97-49C7-4286-BD96-B691A2DF2123}">
      <dsp:nvSpPr>
        <dsp:cNvPr id="0" name=""/>
        <dsp:cNvSpPr/>
      </dsp:nvSpPr>
      <dsp:spPr>
        <a:xfrm>
          <a:off x="7302424" y="502355"/>
          <a:ext cx="2212011" cy="13272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 err="1"/>
            <a:t>Aturan</a:t>
          </a:r>
          <a:r>
            <a:rPr lang="en-US" sz="3100" kern="1200" dirty="0"/>
            <a:t> </a:t>
          </a:r>
          <a:r>
            <a:rPr lang="en-US" sz="3100" kern="1200" dirty="0" err="1"/>
            <a:t>Praktikum</a:t>
          </a:r>
          <a:endParaRPr lang="en-US" sz="3100" kern="1200" dirty="0"/>
        </a:p>
      </dsp:txBody>
      <dsp:txXfrm>
        <a:off x="7302424" y="502355"/>
        <a:ext cx="2212011" cy="1327206"/>
      </dsp:txXfrm>
    </dsp:sp>
    <dsp:sp modelId="{74CEDCD0-FE26-4D60-92F1-B1ABE8D6170D}">
      <dsp:nvSpPr>
        <dsp:cNvPr id="0" name=""/>
        <dsp:cNvSpPr/>
      </dsp:nvSpPr>
      <dsp:spPr>
        <a:xfrm>
          <a:off x="2788" y="2050763"/>
          <a:ext cx="2212011" cy="13272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 err="1"/>
            <a:t>Aturan</a:t>
          </a:r>
          <a:r>
            <a:rPr lang="en-US" sz="3100" kern="1200" dirty="0"/>
            <a:t> </a:t>
          </a:r>
          <a:r>
            <a:rPr lang="en-US" sz="3100" kern="1200" dirty="0" err="1"/>
            <a:t>Assesment</a:t>
          </a:r>
          <a:endParaRPr lang="en-US" sz="3100" kern="1200" dirty="0"/>
        </a:p>
      </dsp:txBody>
      <dsp:txXfrm>
        <a:off x="2788" y="2050763"/>
        <a:ext cx="2212011" cy="1327206"/>
      </dsp:txXfrm>
    </dsp:sp>
    <dsp:sp modelId="{62D07ECE-FF91-43D3-B467-97E3830B7BCE}">
      <dsp:nvSpPr>
        <dsp:cNvPr id="0" name=""/>
        <dsp:cNvSpPr/>
      </dsp:nvSpPr>
      <dsp:spPr>
        <a:xfrm>
          <a:off x="2436000" y="2050763"/>
          <a:ext cx="2212011" cy="13272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 err="1"/>
            <a:t>Aturan</a:t>
          </a:r>
          <a:r>
            <a:rPr lang="en-US" sz="3100" kern="1200" dirty="0"/>
            <a:t> </a:t>
          </a:r>
          <a:r>
            <a:rPr lang="en-US" sz="3100" kern="1200" dirty="0" err="1"/>
            <a:t>Penilaian</a:t>
          </a:r>
          <a:endParaRPr lang="en-US" sz="3100" kern="1200" dirty="0"/>
        </a:p>
      </dsp:txBody>
      <dsp:txXfrm>
        <a:off x="2436000" y="2050763"/>
        <a:ext cx="2212011" cy="1327206"/>
      </dsp:txXfrm>
    </dsp:sp>
    <dsp:sp modelId="{3B86F849-84AC-47AD-8037-78FB711D24F9}">
      <dsp:nvSpPr>
        <dsp:cNvPr id="0" name=""/>
        <dsp:cNvSpPr/>
      </dsp:nvSpPr>
      <dsp:spPr>
        <a:xfrm>
          <a:off x="4869212" y="2050763"/>
          <a:ext cx="2212011" cy="13272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 err="1"/>
            <a:t>Profil</a:t>
          </a:r>
          <a:r>
            <a:rPr lang="en-US" sz="3100" kern="1200" dirty="0"/>
            <a:t> </a:t>
          </a:r>
          <a:r>
            <a:rPr lang="en-US" sz="3100" kern="1200" dirty="0" err="1"/>
            <a:t>Dosen</a:t>
          </a:r>
          <a:endParaRPr lang="en-US" sz="3100" kern="1200" dirty="0"/>
        </a:p>
      </dsp:txBody>
      <dsp:txXfrm>
        <a:off x="4869212" y="2050763"/>
        <a:ext cx="2212011" cy="1327206"/>
      </dsp:txXfrm>
    </dsp:sp>
    <dsp:sp modelId="{E2592833-07DE-42BD-9DF4-733E1DD44E5A}">
      <dsp:nvSpPr>
        <dsp:cNvPr id="0" name=""/>
        <dsp:cNvSpPr/>
      </dsp:nvSpPr>
      <dsp:spPr>
        <a:xfrm>
          <a:off x="7302424" y="2050763"/>
          <a:ext cx="2212011" cy="13272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 err="1"/>
            <a:t>Referensi</a:t>
          </a:r>
          <a:endParaRPr lang="en-US" sz="3100" kern="1200" dirty="0"/>
        </a:p>
      </dsp:txBody>
      <dsp:txXfrm>
        <a:off x="7302424" y="2050763"/>
        <a:ext cx="2212011" cy="13272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96471" y="2166364"/>
            <a:ext cx="6240853" cy="1491235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0000"/>
              </a:lnSpc>
              <a:defRPr sz="4800" spc="15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942284" y="4213996"/>
            <a:ext cx="54864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3281" y="6153730"/>
            <a:ext cx="3000894" cy="365125"/>
          </a:xfrm>
        </p:spPr>
        <p:txBody>
          <a:bodyPr/>
          <a:lstStyle/>
          <a:p>
            <a:fld id="{8397EC1A-7522-41C5-BB1B-855061AE09CA}" type="datetimeFigureOut">
              <a:rPr lang="en-US" smtClean="0"/>
              <a:t>8/31/2017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96471" y="6153730"/>
            <a:ext cx="5044440" cy="634249"/>
          </a:xfrm>
        </p:spPr>
        <p:txBody>
          <a:bodyPr/>
          <a:lstStyle>
            <a:lvl1pPr>
              <a:defRPr sz="1400"/>
            </a:lvl1pPr>
          </a:lstStyle>
          <a:p>
            <a:r>
              <a:rPr lang="en-US" b="1" dirty="0" err="1">
                <a:solidFill>
                  <a:srgbClr val="FF0000"/>
                </a:solidFill>
              </a:rPr>
              <a:t>Mikroelektronika</a:t>
            </a:r>
            <a:endParaRPr lang="en-US" b="1" dirty="0">
              <a:solidFill>
                <a:srgbClr val="FF0000"/>
              </a:solidFill>
            </a:endParaRPr>
          </a:p>
          <a:p>
            <a:r>
              <a:rPr lang="en-US" sz="1600" b="1" dirty="0">
                <a:solidFill>
                  <a:srgbClr val="FF0000"/>
                </a:solidFill>
              </a:rPr>
              <a:t>TH AKADEMIK 2017-2018</a:t>
            </a:r>
          </a:p>
          <a:p>
            <a:endParaRPr lang="en-US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58927" y="6153730"/>
            <a:ext cx="946264" cy="634249"/>
          </a:xfrm>
        </p:spPr>
        <p:txBody>
          <a:bodyPr/>
          <a:lstStyle/>
          <a:p>
            <a:fld id="{0179BC70-B52E-482D-92B6-5A5095F0D04F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23281" y="97389"/>
            <a:ext cx="4958863" cy="5752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0012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7" name="Picture 2" descr="http://3.bp.blogspot.com/-ujp3K36lfiw/U3i2qnP1GYI/AAAAAAAAAKI/sYOuJqwmlC8/s1600/3.Telkom+University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150" y="573847"/>
            <a:ext cx="2331594" cy="774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8696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59588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20508" y="4427031"/>
            <a:ext cx="6125307" cy="1652190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7EC1A-7522-41C5-BB1B-855061AE09CA}" type="datetimeFigureOut">
              <a:rPr lang="en-US" smtClean="0"/>
              <a:t>8/31/2017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02615" y="6378030"/>
            <a:ext cx="2743200" cy="365125"/>
          </a:xfrm>
        </p:spPr>
        <p:txBody>
          <a:bodyPr/>
          <a:lstStyle/>
          <a:p>
            <a:fld id="{0179BC70-B52E-482D-92B6-5A5095F0D04F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74783" y="327175"/>
            <a:ext cx="4958863" cy="5752046"/>
          </a:xfrm>
          <a:prstGeom prst="rect">
            <a:avLst/>
          </a:prstGeom>
        </p:spPr>
      </p:pic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5820508" y="599238"/>
            <a:ext cx="6125307" cy="3136994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417576" y="6153730"/>
            <a:ext cx="3584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>
                <a:solidFill>
                  <a:srgbClr val="FF0000"/>
                </a:solidFill>
              </a:rPr>
              <a:t>Mikroelektronika</a:t>
            </a:r>
            <a:endParaRPr lang="en-US" b="1" dirty="0">
              <a:solidFill>
                <a:srgbClr val="FF0000"/>
              </a:solidFill>
            </a:endParaRPr>
          </a:p>
          <a:p>
            <a:r>
              <a:rPr lang="en-US" b="1" dirty="0">
                <a:solidFill>
                  <a:srgbClr val="FF0000"/>
                </a:solidFill>
              </a:rPr>
              <a:t>TH</a:t>
            </a:r>
            <a:r>
              <a:rPr lang="en-US" b="1" baseline="0" dirty="0">
                <a:solidFill>
                  <a:srgbClr val="FF0000"/>
                </a:solidFill>
              </a:rPr>
              <a:t> AKADEMIK 2017-2018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76533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38200" y="135267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9" name="Picture 2" descr="http://3.bp.blogspot.com/-ujp3K36lfiw/U3i2qnP1GYI/AAAAAAAAAKI/sYOuJqwmlC8/s1600/3.Telkom+University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150" y="573847"/>
            <a:ext cx="2331594" cy="774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78753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06624" y="365125"/>
            <a:ext cx="8647176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6" name="Picture 2" descr="http://3.bp.blogspot.com/-ujp3K36lfiw/U3i2qnP1GYI/AAAAAAAAAKI/sYOuJqwmlC8/s1600/3.Telkom+University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150" y="573847"/>
            <a:ext cx="2331594" cy="774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6996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7EC1A-7522-41C5-BB1B-855061AE09CA}" type="datetimeFigureOut">
              <a:rPr lang="en-US" smtClean="0"/>
              <a:t>8/31/2017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en-US" b="1" dirty="0" err="1">
                <a:solidFill>
                  <a:srgbClr val="FFFF00"/>
                </a:solidFill>
              </a:rPr>
              <a:t>Mikroelektronika</a:t>
            </a:r>
            <a:endParaRPr lang="en-US" b="1" dirty="0">
              <a:solidFill>
                <a:srgbClr val="FFFF00"/>
              </a:solidFill>
            </a:endParaRPr>
          </a:p>
          <a:p>
            <a:r>
              <a:rPr lang="en-US" sz="1400" b="1" dirty="0">
                <a:solidFill>
                  <a:srgbClr val="FFFF00"/>
                </a:solidFill>
              </a:rPr>
              <a:t>TH AKADEMIK 2015-2016</a:t>
            </a:r>
          </a:p>
          <a:p>
            <a:endParaRPr lang="en-US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9BC70-B52E-482D-92B6-5A5095F0D04F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2" descr="http://3.bp.blogspot.com/-ujp3K36lfiw/U3i2qnP1GYI/AAAAAAAAAKI/sYOuJqwmlC8/s1600/3.Telkom+University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150" y="573847"/>
            <a:ext cx="2331594" cy="774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Date Placeholder 3"/>
          <p:cNvSpPr txBox="1">
            <a:spLocks/>
          </p:cNvSpPr>
          <p:nvPr userDrawn="1"/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397EC1A-7522-41C5-BB1B-855061AE09CA}" type="datetimeFigureOut">
              <a:rPr lang="en-US" smtClean="0"/>
              <a:pPr/>
              <a:t>8/31/2017</a:t>
            </a:fld>
            <a:endParaRPr lang="en-US"/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179BC70-B52E-482D-92B6-5A5095F0D0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511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8" name="Picture 2" descr="http://3.bp.blogspot.com/-ujp3K36lfiw/U3i2qnP1GYI/AAAAAAAAAKI/sYOuJqwmlC8/s1600/3.Telkom+University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150" y="573847"/>
            <a:ext cx="2331594" cy="774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96471" y="6153730"/>
            <a:ext cx="5044440" cy="634249"/>
          </a:xfrm>
        </p:spPr>
        <p:txBody>
          <a:bodyPr/>
          <a:lstStyle>
            <a:lvl1pPr>
              <a:defRPr sz="1400"/>
            </a:lvl1pPr>
          </a:lstStyle>
          <a:p>
            <a:r>
              <a:rPr lang="en-US" b="1" dirty="0" err="1">
                <a:solidFill>
                  <a:srgbClr val="FF0000"/>
                </a:solidFill>
              </a:rPr>
              <a:t>Mikroelektronika</a:t>
            </a:r>
            <a:endParaRPr lang="en-US" b="1" dirty="0">
              <a:solidFill>
                <a:srgbClr val="FF0000"/>
              </a:solidFill>
            </a:endParaRPr>
          </a:p>
          <a:p>
            <a:r>
              <a:rPr lang="en-US" sz="1600" b="1" dirty="0">
                <a:solidFill>
                  <a:srgbClr val="FF0000"/>
                </a:solidFill>
              </a:rPr>
              <a:t>TH AKADEMIK 2017-2018</a:t>
            </a: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691435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9" name="Picture 2" descr="http://3.bp.blogspot.com/-ujp3K36lfiw/U3i2qnP1GYI/AAAAAAAAAKI/sYOuJqwmlC8/s1600/3.Telkom+University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150" y="573847"/>
            <a:ext cx="2331594" cy="774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031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11" name="Picture 2" descr="http://3.bp.blogspot.com/-ujp3K36lfiw/U3i2qnP1GYI/AAAAAAAAAKI/sYOuJqwmlC8/s1600/3.Telkom+University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150" y="573847"/>
            <a:ext cx="2331594" cy="774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5297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6" name="Picture 2" descr="http://3.bp.blogspot.com/-ujp3K36lfiw/U3i2qnP1GYI/AAAAAAAAAKI/sYOuJqwmlC8/s1600/3.Telkom+University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150" y="573847"/>
            <a:ext cx="2331594" cy="774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9133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3.bp.blogspot.com/-ujp3K36lfiw/U3i2qnP1GYI/AAAAAAAAAKI/sYOuJqwmlC8/s1600/3.Telkom+University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150" y="573847"/>
            <a:ext cx="2331594" cy="774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5278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9" name="Picture 2" descr="http://3.bp.blogspot.com/-ujp3K36lfiw/U3i2qnP1GYI/AAAAAAAAAKI/sYOuJqwmlC8/s1600/3.Telkom+University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862" y="267439"/>
            <a:ext cx="2331594" cy="774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5239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9" name="Picture 2" descr="http://3.bp.blogspot.com/-ujp3K36lfiw/U3i2qnP1GYI/AAAAAAAAAKI/sYOuJqwmlC8/s1600/3.Telkom+University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44710" y="291050"/>
            <a:ext cx="2331594" cy="774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0030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8397EC1A-7522-41C5-BB1B-855061AE09CA}" type="datetimeFigureOut">
              <a:rPr lang="en-US" smtClean="0"/>
              <a:t>8/31/2017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0179BC70-B52E-482D-92B6-5A5095F0D0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7596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  <p:sldLayoutId id="2147483704" r:id="rId12"/>
    <p:sldLayoutId id="2147483649" r:id="rId13"/>
    <p:sldLayoutId id="2147483660" r:id="rId14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35826" y="2647360"/>
            <a:ext cx="6516523" cy="68433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PENDAHULUAN ELEKTRONIKA </a:t>
            </a:r>
            <a:r>
              <a:rPr lang="en-US" b="1" dirty="0" err="1">
                <a:solidFill>
                  <a:srgbClr val="FF0000"/>
                </a:solidFill>
              </a:rPr>
              <a:t>Dasar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29738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87899" y="284176"/>
            <a:ext cx="7999100" cy="1508760"/>
          </a:xfrm>
        </p:spPr>
        <p:txBody>
          <a:bodyPr/>
          <a:lstStyle/>
          <a:p>
            <a:r>
              <a:rPr lang="en-US" b="1" dirty="0"/>
              <a:t>ATURAN ASSESMENT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6230" y="2601531"/>
            <a:ext cx="8899301" cy="3575431"/>
          </a:xfrm>
        </p:spPr>
        <p:txBody>
          <a:bodyPr>
            <a:normAutofit/>
          </a:bodyPr>
          <a:lstStyle/>
          <a:p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u="sng" dirty="0"/>
              <a:t>WAJIB</a:t>
            </a:r>
            <a:r>
              <a:rPr lang="en-US" dirty="0"/>
              <a:t> </a:t>
            </a:r>
            <a:r>
              <a:rPr lang="en-US" dirty="0" err="1"/>
              <a:t>hadir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assessment. </a:t>
            </a:r>
            <a:r>
              <a:rPr lang="en-US" dirty="0" err="1"/>
              <a:t>Susulan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diberikan</a:t>
            </a:r>
            <a:r>
              <a:rPr lang="en-US" dirty="0"/>
              <a:t> :</a:t>
            </a:r>
          </a:p>
          <a:p>
            <a:pPr lvl="1"/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sakit</a:t>
            </a:r>
            <a:r>
              <a:rPr lang="en-US" dirty="0"/>
              <a:t>/</a:t>
            </a:r>
            <a:r>
              <a:rPr lang="en-US" dirty="0" err="1"/>
              <a:t>dirawat</a:t>
            </a:r>
            <a:r>
              <a:rPr lang="en-US" dirty="0"/>
              <a:t> (</a:t>
            </a:r>
            <a:r>
              <a:rPr lang="en-US" dirty="0" err="1"/>
              <a:t>menunjukan</a:t>
            </a:r>
            <a:r>
              <a:rPr lang="en-US" dirty="0"/>
              <a:t> </a:t>
            </a:r>
            <a:r>
              <a:rPr lang="en-US" dirty="0" err="1"/>
              <a:t>surat</a:t>
            </a:r>
            <a:r>
              <a:rPr lang="en-US" dirty="0"/>
              <a:t> </a:t>
            </a:r>
            <a:r>
              <a:rPr lang="en-US" dirty="0" err="1"/>
              <a:t>keterangan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dokter</a:t>
            </a:r>
            <a:r>
              <a:rPr lang="en-US" dirty="0"/>
              <a:t>), </a:t>
            </a:r>
            <a:r>
              <a:rPr lang="en-US" dirty="0" err="1"/>
              <a:t>atau</a:t>
            </a:r>
            <a:endParaRPr lang="en-US" dirty="0"/>
          </a:p>
          <a:p>
            <a:pPr lvl="1"/>
            <a:r>
              <a:rPr lang="en-US" dirty="0" err="1"/>
              <a:t>Sanak</a:t>
            </a:r>
            <a:r>
              <a:rPr lang="en-US" dirty="0"/>
              <a:t> </a:t>
            </a:r>
            <a:r>
              <a:rPr lang="en-US" dirty="0" err="1"/>
              <a:t>saudara</a:t>
            </a:r>
            <a:r>
              <a:rPr lang="en-US" dirty="0"/>
              <a:t> </a:t>
            </a:r>
            <a:r>
              <a:rPr lang="en-US" dirty="0" err="1"/>
              <a:t>keluarga</a:t>
            </a:r>
            <a:r>
              <a:rPr lang="en-US" dirty="0"/>
              <a:t> </a:t>
            </a:r>
            <a:r>
              <a:rPr lang="en-US" dirty="0" err="1"/>
              <a:t>utama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yang </a:t>
            </a:r>
            <a:r>
              <a:rPr lang="en-US" dirty="0" err="1"/>
              <a:t>meninggal</a:t>
            </a:r>
            <a:endParaRPr lang="en-US" dirty="0"/>
          </a:p>
          <a:p>
            <a:r>
              <a:rPr lang="en-US" dirty="0" err="1"/>
              <a:t>Assesment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berbentuk</a:t>
            </a:r>
            <a:r>
              <a:rPr lang="en-US" dirty="0"/>
              <a:t> </a:t>
            </a:r>
            <a:r>
              <a:rPr lang="en-US" dirty="0" err="1"/>
              <a:t>Ujian</a:t>
            </a:r>
            <a:endParaRPr lang="en-US" dirty="0"/>
          </a:p>
          <a:p>
            <a:pPr lvl="1"/>
            <a:r>
              <a:rPr lang="en-US" dirty="0" err="1"/>
              <a:t>Tertulis</a:t>
            </a:r>
            <a:endParaRPr lang="en-US" dirty="0"/>
          </a:p>
          <a:p>
            <a:pPr lvl="1"/>
            <a:r>
              <a:rPr lang="en-US" dirty="0"/>
              <a:t>Online</a:t>
            </a:r>
          </a:p>
          <a:p>
            <a:pPr lvl="1"/>
            <a:r>
              <a:rPr lang="en-US" dirty="0" err="1"/>
              <a:t>Lisan</a:t>
            </a:r>
            <a:r>
              <a:rPr lang="en-US" dirty="0"/>
              <a:t> (</a:t>
            </a:r>
            <a:r>
              <a:rPr lang="en-US" dirty="0" err="1"/>
              <a:t>praktikum</a:t>
            </a:r>
            <a:r>
              <a:rPr lang="en-US" dirty="0"/>
              <a:t>)</a:t>
            </a:r>
          </a:p>
          <a:p>
            <a:r>
              <a:rPr lang="en-US" dirty="0"/>
              <a:t>Remedial : </a:t>
            </a:r>
            <a:r>
              <a:rPr lang="en-US" dirty="0" err="1"/>
              <a:t>Bersyarat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031" y="2740025"/>
            <a:ext cx="2097740" cy="3308078"/>
          </a:xfrm>
          <a:prstGeom prst="rect">
            <a:avLst/>
          </a:prstGeom>
        </p:spPr>
      </p:pic>
      <p:sp>
        <p:nvSpPr>
          <p:cNvPr id="5" name="Action Button: Return 4">
            <a:hlinkClick r:id="rId3" action="ppaction://hlinksldjump" highlightClick="1"/>
          </p:cNvPr>
          <p:cNvSpPr/>
          <p:nvPr/>
        </p:nvSpPr>
        <p:spPr>
          <a:xfrm>
            <a:off x="10394301" y="365125"/>
            <a:ext cx="1175658" cy="810532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1714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3503" y="284176"/>
            <a:ext cx="8063495" cy="1508760"/>
          </a:xfrm>
        </p:spPr>
        <p:txBody>
          <a:bodyPr/>
          <a:lstStyle/>
          <a:p>
            <a:r>
              <a:rPr lang="en-US" b="1" dirty="0"/>
              <a:t>ATURAN </a:t>
            </a:r>
            <a:r>
              <a:rPr lang="en-US" b="1" dirty="0" err="1"/>
              <a:t>Penilaian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23504" y="2550017"/>
            <a:ext cx="8430295" cy="3626946"/>
          </a:xfrm>
        </p:spPr>
        <p:txBody>
          <a:bodyPr>
            <a:normAutofit/>
          </a:bodyPr>
          <a:lstStyle/>
          <a:p>
            <a:r>
              <a:rPr lang="en-US" dirty="0" err="1"/>
              <a:t>Komponen</a:t>
            </a:r>
            <a:r>
              <a:rPr lang="en-US" dirty="0"/>
              <a:t> </a:t>
            </a:r>
            <a:r>
              <a:rPr lang="en-US" dirty="0" err="1"/>
              <a:t>Penilaian</a:t>
            </a:r>
            <a:r>
              <a:rPr lang="en-US" dirty="0"/>
              <a:t> </a:t>
            </a:r>
          </a:p>
          <a:p>
            <a:pPr lvl="1"/>
            <a:r>
              <a:rPr lang="en-US" dirty="0" err="1"/>
              <a:t>Assesment</a:t>
            </a:r>
            <a:r>
              <a:rPr lang="en-US" dirty="0"/>
              <a:t> 1 (10%)</a:t>
            </a:r>
          </a:p>
          <a:p>
            <a:pPr lvl="1"/>
            <a:r>
              <a:rPr lang="en-US" dirty="0" err="1"/>
              <a:t>Assesment</a:t>
            </a:r>
            <a:r>
              <a:rPr lang="en-US" dirty="0"/>
              <a:t> 2 (15%)</a:t>
            </a:r>
          </a:p>
          <a:p>
            <a:pPr lvl="1"/>
            <a:r>
              <a:rPr lang="en-US" dirty="0" err="1"/>
              <a:t>Assesment</a:t>
            </a:r>
            <a:r>
              <a:rPr lang="en-US" dirty="0"/>
              <a:t> 3 (15%)</a:t>
            </a:r>
          </a:p>
          <a:p>
            <a:pPr lvl="1"/>
            <a:r>
              <a:rPr lang="en-US" dirty="0" err="1"/>
              <a:t>Tugas</a:t>
            </a:r>
            <a:r>
              <a:rPr lang="en-US" dirty="0"/>
              <a:t> (20%)</a:t>
            </a:r>
          </a:p>
          <a:p>
            <a:pPr lvl="1"/>
            <a:r>
              <a:rPr lang="en-US" dirty="0" err="1"/>
              <a:t>Praktikum</a:t>
            </a:r>
            <a:r>
              <a:rPr lang="en-US" dirty="0"/>
              <a:t> (40%)</a:t>
            </a:r>
          </a:p>
          <a:p>
            <a:r>
              <a:rPr lang="en-US" dirty="0"/>
              <a:t>Grade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ditentukan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standar</a:t>
            </a:r>
            <a:r>
              <a:rPr lang="en-US" dirty="0"/>
              <a:t> </a:t>
            </a:r>
            <a:r>
              <a:rPr lang="en-US" dirty="0" err="1"/>
              <a:t>penilaian</a:t>
            </a:r>
            <a:r>
              <a:rPr lang="en-US" dirty="0"/>
              <a:t> </a:t>
            </a:r>
            <a:r>
              <a:rPr lang="en-US" dirty="0" err="1"/>
              <a:t>universitas</a:t>
            </a:r>
            <a:r>
              <a:rPr lang="en-US" dirty="0"/>
              <a:t> </a:t>
            </a:r>
            <a:r>
              <a:rPr lang="en-US" dirty="0" err="1"/>
              <a:t>telkom</a:t>
            </a:r>
            <a:endParaRPr lang="en-US" dirty="0"/>
          </a:p>
          <a:p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4359278"/>
              </p:ext>
            </p:extLst>
          </p:nvPr>
        </p:nvGraphicFramePr>
        <p:xfrm>
          <a:off x="7400649" y="2126036"/>
          <a:ext cx="3168352" cy="25645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428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/>
                        <a:t>Nilai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Skor</a:t>
                      </a:r>
                      <a:r>
                        <a:rPr lang="en-US" sz="1200" dirty="0"/>
                        <a:t> Mata </a:t>
                      </a:r>
                      <a:r>
                        <a:rPr lang="en-US" sz="1200" dirty="0" err="1"/>
                        <a:t>Kuliah</a:t>
                      </a:r>
                      <a:r>
                        <a:rPr lang="en-US" sz="1200" dirty="0"/>
                        <a:t> (NSM)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/>
                        <a:t>Nilai</a:t>
                      </a:r>
                      <a:r>
                        <a:rPr lang="en-US" sz="1200" dirty="0"/>
                        <a:t> Mata </a:t>
                      </a:r>
                      <a:r>
                        <a:rPr lang="en-US" sz="1200" dirty="0" err="1"/>
                        <a:t>Kuliah</a:t>
                      </a:r>
                      <a:r>
                        <a:rPr lang="en-US" sz="1200" dirty="0"/>
                        <a:t> (NMK)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771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NSM &gt; 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771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70</a:t>
                      </a:r>
                      <a:r>
                        <a:rPr lang="en-US" sz="1200" baseline="0" dirty="0"/>
                        <a:t> &lt; NSM  ≤ 80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AB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771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/>
                        <a:t>65 &lt; NSM  ≤ 70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771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60</a:t>
                      </a:r>
                      <a:r>
                        <a:rPr lang="en-US" sz="1200" baseline="0" dirty="0"/>
                        <a:t> &lt; NSM  ≤ 65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BC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771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50</a:t>
                      </a:r>
                      <a:r>
                        <a:rPr lang="en-US" sz="1200" baseline="0" dirty="0"/>
                        <a:t> &lt; NSM  ≤ 60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771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40</a:t>
                      </a:r>
                      <a:r>
                        <a:rPr lang="en-US" sz="1200" baseline="0" dirty="0"/>
                        <a:t> &lt; NSM  ≤ 50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771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NSM ≤ 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031" y="2740025"/>
            <a:ext cx="2097740" cy="3308078"/>
          </a:xfrm>
          <a:prstGeom prst="rect">
            <a:avLst/>
          </a:prstGeom>
        </p:spPr>
      </p:pic>
      <p:sp>
        <p:nvSpPr>
          <p:cNvPr id="6" name="Action Button: Return 5">
            <a:hlinkClick r:id="rId3" action="ppaction://hlinksldjump" highlightClick="1"/>
          </p:cNvPr>
          <p:cNvSpPr/>
          <p:nvPr/>
        </p:nvSpPr>
        <p:spPr>
          <a:xfrm>
            <a:off x="10394301" y="365125"/>
            <a:ext cx="1175658" cy="810532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472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03807" y="284176"/>
            <a:ext cx="7883191" cy="1508760"/>
          </a:xfrm>
        </p:spPr>
        <p:txBody>
          <a:bodyPr/>
          <a:lstStyle/>
          <a:p>
            <a:r>
              <a:rPr lang="en-US" b="1" dirty="0" err="1"/>
              <a:t>Referensi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7740" y="1825625"/>
            <a:ext cx="9256059" cy="4351338"/>
          </a:xfrm>
        </p:spPr>
        <p:txBody>
          <a:bodyPr>
            <a:normAutofit/>
          </a:bodyPr>
          <a:lstStyle/>
          <a:p>
            <a:endParaRPr lang="en-US" dirty="0"/>
          </a:p>
          <a:p>
            <a:pPr lvl="1"/>
            <a:r>
              <a:rPr lang="en-US" dirty="0"/>
              <a:t>Adel </a:t>
            </a:r>
            <a:r>
              <a:rPr lang="en-US" dirty="0" err="1"/>
              <a:t>Sedra</a:t>
            </a:r>
            <a:r>
              <a:rPr lang="en-US" dirty="0"/>
              <a:t> and Kenneth Smith. 1998. Microelectronics Circuits, 4th edition. Oxford University Press. New York.</a:t>
            </a:r>
          </a:p>
          <a:p>
            <a:pPr lvl="1"/>
            <a:r>
              <a:rPr lang="en-US" dirty="0"/>
              <a:t> Thomas L. Floyd and David M. </a:t>
            </a:r>
            <a:r>
              <a:rPr lang="en-US" dirty="0" err="1"/>
              <a:t>Buchla</a:t>
            </a:r>
            <a:r>
              <a:rPr lang="en-US" dirty="0"/>
              <a:t>. 2009. Electronics Fundamentals: Circuits, Devices &amp; Applications, 8th Edition, Prentice-Hall.</a:t>
            </a:r>
          </a:p>
          <a:p>
            <a:pPr lvl="1"/>
            <a:r>
              <a:rPr lang="en-US" dirty="0"/>
              <a:t>David E. Johnson, Johnny R. Johnson </a:t>
            </a:r>
            <a:r>
              <a:rPr lang="en-US" dirty="0" err="1"/>
              <a:t>dan</a:t>
            </a:r>
            <a:r>
              <a:rPr lang="en-US" dirty="0"/>
              <a:t> John L. </a:t>
            </a:r>
            <a:r>
              <a:rPr lang="en-US" dirty="0" err="1"/>
              <a:t>Hilburn</a:t>
            </a:r>
            <a:r>
              <a:rPr lang="en-US" dirty="0"/>
              <a:t>. Electric Circuit Analysis, second edition, Prentice Hall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031" y="2740025"/>
            <a:ext cx="2097740" cy="3308078"/>
          </a:xfrm>
          <a:prstGeom prst="rect">
            <a:avLst/>
          </a:prstGeom>
        </p:spPr>
      </p:pic>
      <p:sp>
        <p:nvSpPr>
          <p:cNvPr id="5" name="Action Button: Return 4">
            <a:hlinkClick r:id="rId3" action="ppaction://hlinksldjump" highlightClick="1"/>
          </p:cNvPr>
          <p:cNvSpPr/>
          <p:nvPr/>
        </p:nvSpPr>
        <p:spPr>
          <a:xfrm>
            <a:off x="10394301" y="365125"/>
            <a:ext cx="1175658" cy="810532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2686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ANY QUESTION?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0312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777" y="284176"/>
            <a:ext cx="7986222" cy="1508760"/>
          </a:xfrm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MATERI</a:t>
            </a: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188444853"/>
              </p:ext>
            </p:extLst>
          </p:nvPr>
        </p:nvGraphicFramePr>
        <p:xfrm>
          <a:off x="1362270" y="1866123"/>
          <a:ext cx="9517224" cy="38803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161595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53047" y="284176"/>
            <a:ext cx="8333951" cy="1508760"/>
          </a:xfrm>
        </p:spPr>
        <p:txBody>
          <a:bodyPr/>
          <a:lstStyle/>
          <a:p>
            <a:r>
              <a:rPr lang="en-US" b="1" dirty="0"/>
              <a:t>INFO MATA KULIAH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61379" y="2740025"/>
            <a:ext cx="9256059" cy="2914326"/>
          </a:xfrm>
        </p:spPr>
        <p:txBody>
          <a:bodyPr>
            <a:normAutofit/>
          </a:bodyPr>
          <a:lstStyle/>
          <a:p>
            <a:pPr>
              <a:buSzPct val="45000"/>
              <a:buFont typeface="Wingdings" panose="05000000000000000000" pitchFamily="2" charset="2"/>
              <a:buChar char="v"/>
            </a:pPr>
            <a:r>
              <a:rPr lang="id-ID" sz="3200" dirty="0"/>
              <a:t>Nama Matakuliah: </a:t>
            </a:r>
            <a:r>
              <a:rPr lang="en-US" sz="3200" dirty="0" err="1"/>
              <a:t>Elektronika</a:t>
            </a:r>
            <a:r>
              <a:rPr lang="en-US" sz="3200" dirty="0"/>
              <a:t> </a:t>
            </a:r>
            <a:r>
              <a:rPr lang="en-US" sz="3200" dirty="0" err="1"/>
              <a:t>Dasar</a:t>
            </a:r>
            <a:endParaRPr lang="id-ID" sz="3200" dirty="0"/>
          </a:p>
          <a:p>
            <a:pPr>
              <a:buSzPct val="45000"/>
              <a:buFont typeface="Wingdings" panose="05000000000000000000" pitchFamily="2" charset="2"/>
              <a:buChar char="v"/>
            </a:pPr>
            <a:r>
              <a:rPr lang="id-ID" sz="3200" dirty="0"/>
              <a:t>Kode Matakuliah: </a:t>
            </a:r>
            <a:r>
              <a:rPr lang="en-US" sz="3200" dirty="0"/>
              <a:t>DCH1H3</a:t>
            </a:r>
          </a:p>
          <a:p>
            <a:pPr>
              <a:buSzPct val="45000"/>
              <a:buFont typeface="Wingdings" panose="05000000000000000000" pitchFamily="2" charset="2"/>
              <a:buChar char="v"/>
            </a:pPr>
            <a:r>
              <a:rPr lang="id-ID" sz="3200" dirty="0"/>
              <a:t>Kredit: </a:t>
            </a:r>
            <a:r>
              <a:rPr lang="en-US" sz="3200" dirty="0"/>
              <a:t>3</a:t>
            </a:r>
            <a:r>
              <a:rPr lang="id-ID" sz="3200" dirty="0"/>
              <a:t> SKS</a:t>
            </a:r>
            <a:r>
              <a:rPr lang="en-US" sz="3200" dirty="0"/>
              <a:t> </a:t>
            </a:r>
            <a:r>
              <a:rPr lang="en-US" sz="3200" dirty="0">
                <a:sym typeface="Wingdings" panose="05000000000000000000" pitchFamily="2" charset="2"/>
              </a:rPr>
              <a:t> 5 Jam</a:t>
            </a:r>
            <a:endParaRPr lang="id-ID" sz="3200" dirty="0"/>
          </a:p>
          <a:p>
            <a:pPr>
              <a:buSzPct val="45000"/>
              <a:buFont typeface="Wingdings" panose="05000000000000000000" pitchFamily="2" charset="2"/>
              <a:buChar char="v"/>
            </a:pPr>
            <a:r>
              <a:rPr lang="en-US" sz="3200" dirty="0"/>
              <a:t>Team </a:t>
            </a:r>
            <a:r>
              <a:rPr lang="en-US" sz="3200" dirty="0" err="1"/>
              <a:t>Dosen</a:t>
            </a:r>
            <a:r>
              <a:rPr lang="en-US" sz="3200" dirty="0"/>
              <a:t> </a:t>
            </a:r>
            <a:r>
              <a:rPr lang="en-US" sz="3200" dirty="0" err="1"/>
              <a:t>Pengampu</a:t>
            </a:r>
            <a:r>
              <a:rPr lang="en-US" sz="3200" dirty="0"/>
              <a:t> : IKE, RHY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031" y="2740025"/>
            <a:ext cx="2097740" cy="3308078"/>
          </a:xfrm>
          <a:prstGeom prst="rect">
            <a:avLst/>
          </a:prstGeom>
        </p:spPr>
      </p:pic>
      <p:sp>
        <p:nvSpPr>
          <p:cNvPr id="4" name="Action Button: Return 3">
            <a:hlinkClick r:id="rId3" action="ppaction://hlinksldjump" highlightClick="1"/>
          </p:cNvPr>
          <p:cNvSpPr/>
          <p:nvPr/>
        </p:nvSpPr>
        <p:spPr>
          <a:xfrm>
            <a:off x="10394301" y="365125"/>
            <a:ext cx="1175658" cy="810532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5229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10625" y="284176"/>
            <a:ext cx="8076374" cy="1508760"/>
          </a:xfrm>
        </p:spPr>
        <p:txBody>
          <a:bodyPr/>
          <a:lstStyle/>
          <a:p>
            <a:r>
              <a:rPr lang="en-US" b="1" dirty="0"/>
              <a:t>ATURAN PERKULIAHAN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00017" y="2740025"/>
            <a:ext cx="9256059" cy="3164974"/>
          </a:xfrm>
        </p:spPr>
        <p:txBody>
          <a:bodyPr>
            <a:normAutofit/>
          </a:bodyPr>
          <a:lstStyle/>
          <a:p>
            <a:r>
              <a:rPr lang="en-US" dirty="0" err="1"/>
              <a:t>Toleransi</a:t>
            </a:r>
            <a:r>
              <a:rPr lang="en-US" dirty="0"/>
              <a:t> </a:t>
            </a:r>
            <a:r>
              <a:rPr lang="en-US" dirty="0" err="1"/>
              <a:t>keterlambatan</a:t>
            </a:r>
            <a:r>
              <a:rPr lang="en-US" dirty="0"/>
              <a:t> </a:t>
            </a:r>
            <a:r>
              <a:rPr lang="en-US" dirty="0" err="1"/>
              <a:t>masuk</a:t>
            </a:r>
            <a:r>
              <a:rPr lang="en-US" dirty="0"/>
              <a:t> : optional </a:t>
            </a:r>
            <a:r>
              <a:rPr lang="en-US" dirty="0" err="1"/>
              <a:t>tergantung</a:t>
            </a:r>
            <a:r>
              <a:rPr lang="en-US" dirty="0"/>
              <a:t> </a:t>
            </a:r>
          </a:p>
          <a:p>
            <a:r>
              <a:rPr lang="en-US" dirty="0" err="1"/>
              <a:t>Mahasiswa</a:t>
            </a:r>
            <a:r>
              <a:rPr lang="en-US" dirty="0"/>
              <a:t> WAJIB BELAJAR </a:t>
            </a:r>
            <a:r>
              <a:rPr lang="en-US" dirty="0" err="1"/>
              <a:t>sebelum</a:t>
            </a:r>
            <a:r>
              <a:rPr lang="en-US" dirty="0"/>
              <a:t> </a:t>
            </a:r>
            <a:r>
              <a:rPr lang="en-US" dirty="0" err="1"/>
              <a:t>perkuliahan</a:t>
            </a:r>
            <a:r>
              <a:rPr lang="en-US" dirty="0"/>
              <a:t> </a:t>
            </a:r>
            <a:r>
              <a:rPr lang="en-US" dirty="0" err="1"/>
              <a:t>dimulai</a:t>
            </a:r>
            <a:r>
              <a:rPr lang="en-US" dirty="0"/>
              <a:t> (</a:t>
            </a:r>
            <a:r>
              <a:rPr lang="en-US" dirty="0" err="1"/>
              <a:t>tanya</a:t>
            </a:r>
            <a:r>
              <a:rPr lang="en-US" dirty="0"/>
              <a:t> </a:t>
            </a:r>
            <a:r>
              <a:rPr lang="en-US" dirty="0" err="1"/>
              <a:t>jawab</a:t>
            </a:r>
            <a:r>
              <a:rPr lang="en-US" dirty="0"/>
              <a:t> </a:t>
            </a:r>
            <a:r>
              <a:rPr lang="en-US" dirty="0" err="1"/>
              <a:t>diawal</a:t>
            </a:r>
            <a:r>
              <a:rPr lang="en-US" dirty="0"/>
              <a:t> </a:t>
            </a:r>
            <a:r>
              <a:rPr lang="en-US" dirty="0" err="1"/>
              <a:t>perkuliahan</a:t>
            </a:r>
            <a:r>
              <a:rPr lang="en-US" dirty="0"/>
              <a:t>)</a:t>
            </a:r>
          </a:p>
          <a:p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perkuliahan</a:t>
            </a:r>
            <a:r>
              <a:rPr lang="en-US" dirty="0"/>
              <a:t> (</a:t>
            </a:r>
            <a:r>
              <a:rPr lang="en-US" dirty="0" err="1"/>
              <a:t>teori</a:t>
            </a:r>
            <a:r>
              <a:rPr lang="en-US" dirty="0"/>
              <a:t>) </a:t>
            </a:r>
            <a:r>
              <a:rPr lang="en-US" dirty="0" err="1"/>
              <a:t>mahasiswa</a:t>
            </a:r>
            <a:r>
              <a:rPr lang="en-US" dirty="0"/>
              <a:t> TIDAK DIPERKENANKAN </a:t>
            </a:r>
            <a:r>
              <a:rPr lang="en-US" dirty="0" err="1"/>
              <a:t>membuka</a:t>
            </a:r>
            <a:r>
              <a:rPr lang="en-US" dirty="0"/>
              <a:t> laptop (</a:t>
            </a:r>
            <a:r>
              <a:rPr lang="en-US" dirty="0" err="1"/>
              <a:t>kecuali</a:t>
            </a:r>
            <a:r>
              <a:rPr lang="en-US" dirty="0"/>
              <a:t> </a:t>
            </a: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dosen</a:t>
            </a:r>
            <a:r>
              <a:rPr lang="en-US" dirty="0"/>
              <a:t> </a:t>
            </a:r>
            <a:r>
              <a:rPr lang="en-US" dirty="0" err="1"/>
              <a:t>meminta</a:t>
            </a:r>
            <a:r>
              <a:rPr lang="en-US" dirty="0"/>
              <a:t>)</a:t>
            </a:r>
          </a:p>
          <a:p>
            <a:r>
              <a:rPr lang="en-US" dirty="0" err="1"/>
              <a:t>Pelaksanaan</a:t>
            </a:r>
            <a:r>
              <a:rPr lang="en-US" dirty="0"/>
              <a:t> quiz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pemberitahuan</a:t>
            </a:r>
            <a:r>
              <a:rPr lang="en-US" dirty="0"/>
              <a:t>.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031" y="2740025"/>
            <a:ext cx="2097740" cy="3308078"/>
          </a:xfrm>
          <a:prstGeom prst="rect">
            <a:avLst/>
          </a:prstGeom>
        </p:spPr>
      </p:pic>
      <p:sp>
        <p:nvSpPr>
          <p:cNvPr id="4" name="Action Button: Return 3">
            <a:hlinkClick r:id="rId3" action="ppaction://hlinksldjump" highlightClick="1"/>
          </p:cNvPr>
          <p:cNvSpPr/>
          <p:nvPr/>
        </p:nvSpPr>
        <p:spPr>
          <a:xfrm>
            <a:off x="10394301" y="365125"/>
            <a:ext cx="1175658" cy="810532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5589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7441" y="284176"/>
            <a:ext cx="8269557" cy="1508760"/>
          </a:xfrm>
        </p:spPr>
        <p:txBody>
          <a:bodyPr/>
          <a:lstStyle/>
          <a:p>
            <a:r>
              <a:rPr lang="en-US" b="1" dirty="0"/>
              <a:t>MATERI PERKULIAHAN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61871" y="2518100"/>
            <a:ext cx="9256059" cy="345550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err="1"/>
              <a:t>Standar</a:t>
            </a:r>
            <a:r>
              <a:rPr lang="en-US" dirty="0"/>
              <a:t> </a:t>
            </a:r>
            <a:r>
              <a:rPr lang="en-US" dirty="0" err="1"/>
              <a:t>Kompetensi</a:t>
            </a:r>
            <a:r>
              <a:rPr lang="en-US" dirty="0"/>
              <a:t> : </a:t>
            </a:r>
          </a:p>
          <a:p>
            <a:pPr lvl="1"/>
            <a:r>
              <a:rPr lang="id-ID" dirty="0">
                <a:solidFill>
                  <a:schemeClr val="tx2">
                    <a:lumMod val="75000"/>
                  </a:schemeClr>
                </a:solidFill>
                <a:latin typeface="Berlin Sans FB" pitchFamily="34" charset="0"/>
              </a:rPr>
              <a:t>Mahasiswa mengetahui dan memahami pengetahuan dasar mengenai elektronika, memahami cara menggunakan alat ukur dan </a:t>
            </a:r>
          </a:p>
          <a:p>
            <a:pPr lvl="1"/>
            <a:r>
              <a:rPr lang="id-ID" dirty="0">
                <a:solidFill>
                  <a:schemeClr val="tx2">
                    <a:lumMod val="75000"/>
                  </a:schemeClr>
                </a:solidFill>
                <a:latin typeface="Berlin Sans FB" pitchFamily="34" charset="0"/>
              </a:rPr>
              <a:t>dapat melakukan pengukuran komponen dan besaran-besaran listrik menggunakan alat ukur, memahami fungsi komponen resistor, kapasitor, induktor, transformator, dioda, transistor, FET dalam rangkaian elektronika, mengaplikasikannya dalam bentuk rangkaian dan melakukan analisis trouble shooting rangkaian elektronika sederhana</a:t>
            </a:r>
          </a:p>
          <a:p>
            <a:pPr marL="0" indent="0">
              <a:buNone/>
            </a:pP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3 </a:t>
            </a:r>
            <a:r>
              <a:rPr lang="en-US" dirty="0" err="1"/>
              <a:t>Kajian</a:t>
            </a:r>
            <a:endParaRPr lang="en-US" dirty="0"/>
          </a:p>
          <a:p>
            <a:r>
              <a:rPr lang="en-US" dirty="0" err="1"/>
              <a:t>Kajian</a:t>
            </a:r>
            <a:r>
              <a:rPr lang="en-US" dirty="0"/>
              <a:t> 1 : </a:t>
            </a:r>
            <a:r>
              <a:rPr lang="en-US" dirty="0" err="1"/>
              <a:t>komponen</a:t>
            </a:r>
            <a:r>
              <a:rPr lang="en-US" dirty="0"/>
              <a:t> </a:t>
            </a:r>
            <a:r>
              <a:rPr lang="en-US" dirty="0" err="1"/>
              <a:t>elektronika</a:t>
            </a:r>
            <a:endParaRPr lang="en-US" dirty="0"/>
          </a:p>
          <a:p>
            <a:r>
              <a:rPr lang="en-US" dirty="0" err="1"/>
              <a:t>Kajian</a:t>
            </a:r>
            <a:r>
              <a:rPr lang="en-US" dirty="0"/>
              <a:t> 2 : </a:t>
            </a:r>
            <a:r>
              <a:rPr lang="en-US" dirty="0" err="1"/>
              <a:t>Dioda</a:t>
            </a:r>
            <a:endParaRPr lang="en-US" dirty="0"/>
          </a:p>
          <a:p>
            <a:r>
              <a:rPr lang="en-US" dirty="0" err="1"/>
              <a:t>Kajian</a:t>
            </a:r>
            <a:r>
              <a:rPr lang="en-US" dirty="0"/>
              <a:t> 3 : </a:t>
            </a:r>
            <a:r>
              <a:rPr lang="nb-NO" dirty="0"/>
              <a:t>rangkaian dioda dan tubes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031" y="2740025"/>
            <a:ext cx="2097740" cy="3308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7248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40169" y="284176"/>
            <a:ext cx="8346830" cy="1508760"/>
          </a:xfrm>
        </p:spPr>
        <p:txBody>
          <a:bodyPr/>
          <a:lstStyle/>
          <a:p>
            <a:r>
              <a:rPr lang="en-US" b="1" dirty="0"/>
              <a:t>MATERI PERKULIAHAN(2)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031" y="2740025"/>
            <a:ext cx="2097740" cy="3308078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88973" y="1921565"/>
            <a:ext cx="8098025" cy="4296355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 err="1"/>
              <a:t>Pengantar</a:t>
            </a:r>
            <a:r>
              <a:rPr lang="en-US" sz="2000" dirty="0"/>
              <a:t> </a:t>
            </a:r>
            <a:r>
              <a:rPr lang="en-US" sz="2000" dirty="0" err="1"/>
              <a:t>Elektronika</a:t>
            </a:r>
            <a:r>
              <a:rPr lang="en-US" sz="2000" dirty="0"/>
              <a:t> 1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 err="1"/>
              <a:t>Pengantar</a:t>
            </a:r>
            <a:r>
              <a:rPr lang="en-US" sz="2000" dirty="0"/>
              <a:t> </a:t>
            </a:r>
            <a:r>
              <a:rPr lang="en-US" sz="2000" dirty="0" err="1"/>
              <a:t>Elektronika</a:t>
            </a:r>
            <a:r>
              <a:rPr lang="en-US" sz="2000" dirty="0"/>
              <a:t> 2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 err="1"/>
              <a:t>Rangkaian</a:t>
            </a:r>
            <a:r>
              <a:rPr lang="en-US" sz="2000" dirty="0"/>
              <a:t> Resistor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Perhitungan</a:t>
            </a:r>
            <a:r>
              <a:rPr lang="en-US" sz="2000" dirty="0"/>
              <a:t> </a:t>
            </a:r>
            <a:r>
              <a:rPr lang="en-US" sz="2000" dirty="0" err="1"/>
              <a:t>Daya</a:t>
            </a:r>
            <a:endParaRPr lang="en-US" sz="2000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 err="1"/>
              <a:t>Hukum</a:t>
            </a:r>
            <a:r>
              <a:rPr lang="en-US" sz="2000" dirty="0"/>
              <a:t> Ohm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 err="1"/>
              <a:t>Hukum</a:t>
            </a:r>
            <a:r>
              <a:rPr lang="en-US" sz="2000" dirty="0"/>
              <a:t> </a:t>
            </a:r>
            <a:r>
              <a:rPr lang="en-US" sz="2000" dirty="0" err="1"/>
              <a:t>Kirchoff</a:t>
            </a:r>
            <a:r>
              <a:rPr lang="en-US" sz="2000" dirty="0"/>
              <a:t>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 err="1"/>
              <a:t>Komponen</a:t>
            </a:r>
            <a:r>
              <a:rPr lang="en-US" sz="2000" dirty="0"/>
              <a:t> </a:t>
            </a:r>
            <a:r>
              <a:rPr lang="en-US" sz="2000" dirty="0" err="1"/>
              <a:t>Pasif</a:t>
            </a:r>
            <a:endParaRPr lang="en-US" sz="2000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 err="1"/>
              <a:t>Bahan</a:t>
            </a:r>
            <a:r>
              <a:rPr lang="en-US" sz="2000" dirty="0"/>
              <a:t> </a:t>
            </a:r>
            <a:r>
              <a:rPr lang="en-US" sz="2000" dirty="0" err="1"/>
              <a:t>Semikonduktor</a:t>
            </a:r>
            <a:endParaRPr lang="en-US" sz="2000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 err="1"/>
              <a:t>Dioda</a:t>
            </a:r>
            <a:endParaRPr lang="en-US" sz="2000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 err="1"/>
              <a:t>Rangkaian</a:t>
            </a:r>
            <a:r>
              <a:rPr lang="en-US" sz="2000" dirty="0"/>
              <a:t> </a:t>
            </a:r>
            <a:r>
              <a:rPr lang="en-US" sz="2000" dirty="0" err="1"/>
              <a:t>Penyearah</a:t>
            </a:r>
            <a:endParaRPr lang="en-US" sz="2000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/>
              <a:t>Clipper </a:t>
            </a:r>
            <a:r>
              <a:rPr lang="en-US" sz="2000" dirty="0" err="1"/>
              <a:t>dan</a:t>
            </a:r>
            <a:r>
              <a:rPr lang="en-US" sz="2000" dirty="0"/>
              <a:t> Clamper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/>
              <a:t>Transistor 1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/>
              <a:t>Transistor 2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/>
              <a:t>FET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 err="1"/>
              <a:t>Sinyal</a:t>
            </a:r>
            <a:r>
              <a:rPr lang="en-US" sz="2000" dirty="0"/>
              <a:t> Digital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Elektronika</a:t>
            </a:r>
            <a:r>
              <a:rPr lang="en-US" sz="2000" dirty="0"/>
              <a:t> Digital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58693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7513" y="284176"/>
            <a:ext cx="7859486" cy="1557876"/>
          </a:xfrm>
        </p:spPr>
        <p:txBody>
          <a:bodyPr>
            <a:normAutofit/>
          </a:bodyPr>
          <a:lstStyle/>
          <a:p>
            <a:br>
              <a:rPr lang="en-US" dirty="0"/>
            </a:br>
            <a:r>
              <a:rPr lang="en-US" dirty="0" err="1"/>
              <a:t>Praktikum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87232" y="1842052"/>
            <a:ext cx="9784080" cy="4206240"/>
          </a:xfrm>
        </p:spPr>
        <p:txBody>
          <a:bodyPr>
            <a:normAutofit/>
          </a:bodyPr>
          <a:lstStyle/>
          <a:p>
            <a:r>
              <a:rPr lang="en-US" dirty="0" err="1"/>
              <a:t>Praktikum</a:t>
            </a:r>
            <a:r>
              <a:rPr lang="en-US" dirty="0"/>
              <a:t>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7 </a:t>
            </a:r>
            <a:r>
              <a:rPr lang="en-US" dirty="0" err="1"/>
              <a:t>buah</a:t>
            </a:r>
            <a:r>
              <a:rPr lang="en-US" dirty="0"/>
              <a:t> </a:t>
            </a:r>
            <a:r>
              <a:rPr lang="en-US" dirty="0" err="1"/>
              <a:t>modul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:</a:t>
            </a:r>
          </a:p>
          <a:p>
            <a:r>
              <a:rPr lang="en-US" dirty="0"/>
              <a:t>1 : </a:t>
            </a:r>
            <a:r>
              <a:rPr lang="en-US" dirty="0" err="1"/>
              <a:t>Pengenalan</a:t>
            </a:r>
            <a:r>
              <a:rPr lang="en-US" dirty="0"/>
              <a:t> </a:t>
            </a:r>
            <a:r>
              <a:rPr lang="en-US" dirty="0" err="1"/>
              <a:t>Komponen</a:t>
            </a:r>
            <a:r>
              <a:rPr lang="en-US" dirty="0"/>
              <a:t> </a:t>
            </a:r>
            <a:r>
              <a:rPr lang="en-US" dirty="0" err="1"/>
              <a:t>Pasif</a:t>
            </a:r>
            <a:endParaRPr lang="en-US" dirty="0"/>
          </a:p>
          <a:p>
            <a:r>
              <a:rPr lang="en-US" dirty="0"/>
              <a:t>2 : </a:t>
            </a:r>
            <a:r>
              <a:rPr lang="en-US" dirty="0" err="1"/>
              <a:t>Alat</a:t>
            </a:r>
            <a:r>
              <a:rPr lang="en-US" dirty="0"/>
              <a:t> </a:t>
            </a:r>
            <a:r>
              <a:rPr lang="en-US" dirty="0" err="1"/>
              <a:t>Ukur</a:t>
            </a:r>
            <a:r>
              <a:rPr lang="en-US" dirty="0"/>
              <a:t> </a:t>
            </a:r>
          </a:p>
          <a:p>
            <a:r>
              <a:rPr lang="en-US" dirty="0"/>
              <a:t>3 : </a:t>
            </a:r>
            <a:r>
              <a:rPr lang="en-US" dirty="0" err="1"/>
              <a:t>Rangkaian</a:t>
            </a:r>
            <a:r>
              <a:rPr lang="en-US" dirty="0"/>
              <a:t> Resistor, </a:t>
            </a:r>
            <a:r>
              <a:rPr lang="en-US" dirty="0" err="1"/>
              <a:t>Hukum</a:t>
            </a:r>
            <a:r>
              <a:rPr lang="en-US" dirty="0"/>
              <a:t> Ohm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Kirchoff</a:t>
            </a:r>
            <a:endParaRPr lang="en-US" dirty="0"/>
          </a:p>
          <a:p>
            <a:r>
              <a:rPr lang="en-US" dirty="0"/>
              <a:t>4: </a:t>
            </a:r>
            <a:r>
              <a:rPr lang="en-US" dirty="0" err="1"/>
              <a:t>Dioda</a:t>
            </a:r>
            <a:endParaRPr lang="en-US" dirty="0"/>
          </a:p>
          <a:p>
            <a:r>
              <a:rPr lang="en-US" dirty="0"/>
              <a:t>5 : </a:t>
            </a:r>
            <a:r>
              <a:rPr lang="en-US" dirty="0" err="1"/>
              <a:t>Rangkaian</a:t>
            </a:r>
            <a:r>
              <a:rPr lang="en-US" dirty="0"/>
              <a:t> </a:t>
            </a:r>
            <a:r>
              <a:rPr lang="en-US" dirty="0" err="1"/>
              <a:t>Penyearah</a:t>
            </a:r>
            <a:endParaRPr lang="en-US" dirty="0"/>
          </a:p>
          <a:p>
            <a:r>
              <a:rPr lang="en-US" dirty="0"/>
              <a:t>6:  Clipper 	</a:t>
            </a:r>
          </a:p>
          <a:p>
            <a:r>
              <a:rPr lang="en-US" dirty="0"/>
              <a:t>7 : </a:t>
            </a:r>
            <a:r>
              <a:rPr lang="en-US" dirty="0" err="1"/>
              <a:t>Dasar</a:t>
            </a:r>
            <a:r>
              <a:rPr lang="en-US" dirty="0"/>
              <a:t> Transistor	</a:t>
            </a:r>
          </a:p>
          <a:p>
            <a:endParaRPr lang="en-US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>
                <a:ln>
                  <a:noFill/>
                </a:ln>
                <a:solidFill>
                  <a:srgbClr val="365F91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Daftar Isi</a:t>
            </a:r>
            <a:endParaRPr kumimoji="0" lang="en-US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LKM 1 : Pengenalan Komponen Pasif</a:t>
            </a: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11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kumimoji="0" lang="en-US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LKM 2 : Alat Ukur 7</a:t>
            </a:r>
            <a:endParaRPr kumimoji="0" lang="en-US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LKM 3 : Rangkaian Resistor, Hukum Ohm dan Hukum Kirchoff</a:t>
            </a: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11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endParaRPr kumimoji="0" lang="en-US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LKM 4: Dioda</a:t>
            </a: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11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endParaRPr kumimoji="0" lang="en-US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LKM 5 : Rangkaian Penyearah</a:t>
            </a: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11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19</a:t>
            </a:r>
            <a:endParaRPr kumimoji="0" lang="en-US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LKM 6:  Clipper 24</a:t>
            </a:r>
            <a:endParaRPr kumimoji="0" lang="en-US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LKM 7 : Dasar Transistor</a:t>
            </a: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11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28</a:t>
            </a:r>
            <a:endParaRPr kumimoji="0" lang="en-US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60499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6383" y="284176"/>
            <a:ext cx="8050616" cy="1508760"/>
          </a:xfrm>
        </p:spPr>
        <p:txBody>
          <a:bodyPr/>
          <a:lstStyle/>
          <a:p>
            <a:r>
              <a:rPr lang="en-US" b="1" dirty="0"/>
              <a:t>ATURAN PRAKTIKUM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6383" y="2846231"/>
            <a:ext cx="8417416" cy="3201872"/>
          </a:xfrm>
        </p:spPr>
        <p:txBody>
          <a:bodyPr>
            <a:normAutofit/>
          </a:bodyPr>
          <a:lstStyle/>
          <a:p>
            <a:r>
              <a:rPr lang="en-US" dirty="0" err="1"/>
              <a:t>Kelengkapan</a:t>
            </a:r>
            <a:r>
              <a:rPr lang="en-US" dirty="0"/>
              <a:t> </a:t>
            </a:r>
            <a:r>
              <a:rPr lang="en-US" dirty="0" err="1"/>
              <a:t>Praktikum</a:t>
            </a:r>
            <a:r>
              <a:rPr lang="en-US" dirty="0"/>
              <a:t> yang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dibawa</a:t>
            </a:r>
            <a:endParaRPr lang="en-US" dirty="0"/>
          </a:p>
          <a:p>
            <a:pPr lvl="1"/>
            <a:r>
              <a:rPr lang="en-US" dirty="0" err="1"/>
              <a:t>Lembar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/</a:t>
            </a:r>
            <a:r>
              <a:rPr lang="en-US" dirty="0" err="1"/>
              <a:t>modul</a:t>
            </a:r>
            <a:endParaRPr lang="en-US" dirty="0"/>
          </a:p>
          <a:p>
            <a:pPr lvl="1"/>
            <a:r>
              <a:rPr lang="en-US" dirty="0"/>
              <a:t>Logbook</a:t>
            </a:r>
          </a:p>
          <a:p>
            <a:r>
              <a:rPr lang="en-US" dirty="0" err="1"/>
              <a:t>Aktivitas</a:t>
            </a:r>
            <a:r>
              <a:rPr lang="en-US" dirty="0"/>
              <a:t> </a:t>
            </a:r>
            <a:r>
              <a:rPr lang="en-US" dirty="0" err="1"/>
              <a:t>Praktikum</a:t>
            </a:r>
            <a:endParaRPr lang="en-US" dirty="0"/>
          </a:p>
          <a:p>
            <a:pPr lvl="1"/>
            <a:r>
              <a:rPr lang="en-US" dirty="0" err="1"/>
              <a:t>Tes</a:t>
            </a:r>
            <a:r>
              <a:rPr lang="en-US" dirty="0"/>
              <a:t> </a:t>
            </a:r>
            <a:r>
              <a:rPr lang="en-US" dirty="0" err="1"/>
              <a:t>Pendahuluan</a:t>
            </a:r>
            <a:r>
              <a:rPr lang="en-US" dirty="0"/>
              <a:t> </a:t>
            </a:r>
          </a:p>
          <a:p>
            <a:pPr lvl="1"/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praktikum</a:t>
            </a:r>
            <a:endParaRPr lang="en-US" dirty="0"/>
          </a:p>
          <a:p>
            <a:pPr lvl="1"/>
            <a:r>
              <a:rPr lang="en-US" dirty="0" err="1"/>
              <a:t>Jurnal</a:t>
            </a:r>
            <a:r>
              <a:rPr lang="en-US" dirty="0"/>
              <a:t> </a:t>
            </a:r>
            <a:r>
              <a:rPr lang="en-US" dirty="0" err="1"/>
              <a:t>Pengamatan</a:t>
            </a:r>
            <a:r>
              <a:rPr lang="en-US" dirty="0"/>
              <a:t>/</a:t>
            </a:r>
            <a:r>
              <a:rPr lang="en-US" dirty="0" err="1"/>
              <a:t>Tugas</a:t>
            </a:r>
            <a:r>
              <a:rPr lang="en-US" dirty="0"/>
              <a:t> </a:t>
            </a:r>
            <a:r>
              <a:rPr lang="en-US" dirty="0" err="1"/>
              <a:t>Akhir</a:t>
            </a:r>
            <a:endParaRPr lang="en-US" dirty="0"/>
          </a:p>
          <a:p>
            <a:pPr lvl="1"/>
            <a:r>
              <a:rPr lang="en-US" dirty="0"/>
              <a:t>Logbook </a:t>
            </a:r>
            <a:r>
              <a:rPr lang="en-US" dirty="0" err="1"/>
              <a:t>disampul</a:t>
            </a:r>
            <a:r>
              <a:rPr lang="en-US" dirty="0"/>
              <a:t> </a:t>
            </a:r>
            <a:r>
              <a:rPr lang="en-US" dirty="0" err="1"/>
              <a:t>warna</a:t>
            </a:r>
            <a:r>
              <a:rPr lang="en-US" dirty="0"/>
              <a:t> </a:t>
            </a:r>
            <a:r>
              <a:rPr lang="en-US" dirty="0" err="1"/>
              <a:t>putih</a:t>
            </a:r>
            <a:endParaRPr lang="en-US" dirty="0"/>
          </a:p>
          <a:p>
            <a:pPr marL="228600" lvl="1" indent="0">
              <a:buNone/>
            </a:pP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031" y="2740025"/>
            <a:ext cx="2097740" cy="3308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80859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6231" y="284176"/>
            <a:ext cx="8140768" cy="1508760"/>
          </a:xfrm>
        </p:spPr>
        <p:txBody>
          <a:bodyPr/>
          <a:lstStyle/>
          <a:p>
            <a:r>
              <a:rPr lang="en-US" b="1" dirty="0"/>
              <a:t>ATURAN PRAKTIKUM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71228" y="2387408"/>
            <a:ext cx="9256059" cy="4013312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praktikum</a:t>
            </a:r>
            <a:r>
              <a:rPr lang="en-US" dirty="0"/>
              <a:t> </a:t>
            </a:r>
            <a:r>
              <a:rPr lang="en-US" dirty="0" err="1"/>
              <a:t>simulasi</a:t>
            </a:r>
            <a:r>
              <a:rPr lang="en-US" dirty="0"/>
              <a:t> </a:t>
            </a:r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wajib</a:t>
            </a:r>
            <a:r>
              <a:rPr lang="en-US" dirty="0"/>
              <a:t> </a:t>
            </a:r>
            <a:r>
              <a:rPr lang="en-US" dirty="0" err="1"/>
              <a:t>membawa</a:t>
            </a:r>
            <a:r>
              <a:rPr lang="en-US" dirty="0"/>
              <a:t> laptop yang </a:t>
            </a:r>
            <a:r>
              <a:rPr lang="en-US" dirty="0" err="1"/>
              <a:t>didalamnya</a:t>
            </a:r>
            <a:r>
              <a:rPr lang="en-US" dirty="0"/>
              <a:t> </a:t>
            </a:r>
            <a:r>
              <a:rPr lang="en-US" dirty="0" err="1"/>
              <a:t>terdapat</a:t>
            </a:r>
            <a:r>
              <a:rPr lang="en-US" dirty="0"/>
              <a:t> software </a:t>
            </a:r>
            <a:r>
              <a:rPr lang="en-US" dirty="0" err="1"/>
              <a:t>simulasi</a:t>
            </a:r>
            <a:r>
              <a:rPr lang="en-US" dirty="0"/>
              <a:t> </a:t>
            </a:r>
            <a:r>
              <a:rPr lang="en-US" dirty="0" err="1"/>
              <a:t>proteus</a:t>
            </a:r>
            <a:r>
              <a:rPr lang="en-US" dirty="0"/>
              <a:t>, </a:t>
            </a:r>
            <a:r>
              <a:rPr lang="en-US" dirty="0" err="1"/>
              <a:t>bagi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membawa</a:t>
            </a:r>
            <a:r>
              <a:rPr lang="en-US" dirty="0"/>
              <a:t> laptop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diijinkan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mengikuti</a:t>
            </a:r>
            <a:r>
              <a:rPr lang="en-US" dirty="0"/>
              <a:t> </a:t>
            </a:r>
            <a:r>
              <a:rPr lang="en-US" dirty="0" err="1"/>
              <a:t>praktikum</a:t>
            </a:r>
            <a:r>
              <a:rPr lang="en-US" dirty="0"/>
              <a:t>.</a:t>
            </a:r>
          </a:p>
          <a:p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u="sng" dirty="0"/>
              <a:t>WAJIB</a:t>
            </a:r>
            <a:r>
              <a:rPr lang="en-US" dirty="0"/>
              <a:t> </a:t>
            </a:r>
            <a:r>
              <a:rPr lang="en-US" dirty="0" err="1"/>
              <a:t>hadir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praktikum</a:t>
            </a:r>
            <a:r>
              <a:rPr lang="en-US" dirty="0"/>
              <a:t>. </a:t>
            </a:r>
          </a:p>
          <a:p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akhir</a:t>
            </a:r>
            <a:r>
              <a:rPr lang="en-US" dirty="0"/>
              <a:t> </a:t>
            </a:r>
            <a:r>
              <a:rPr lang="en-US" dirty="0" err="1"/>
              <a:t>praktikum</a:t>
            </a:r>
            <a:r>
              <a:rPr lang="en-US" dirty="0"/>
              <a:t>, </a:t>
            </a:r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wajib</a:t>
            </a:r>
            <a:r>
              <a:rPr lang="en-US" dirty="0"/>
              <a:t> </a:t>
            </a:r>
            <a:r>
              <a:rPr lang="en-US" dirty="0" err="1"/>
              <a:t>mengumpulkan</a:t>
            </a:r>
            <a:r>
              <a:rPr lang="en-US" dirty="0"/>
              <a:t> </a:t>
            </a:r>
            <a:r>
              <a:rPr lang="en-US" dirty="0" err="1"/>
              <a:t>lembar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diisi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ditanda</a:t>
            </a:r>
            <a:r>
              <a:rPr lang="en-US" dirty="0"/>
              <a:t> </a:t>
            </a:r>
            <a:r>
              <a:rPr lang="en-US" dirty="0" err="1"/>
              <a:t>tangani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asprak</a:t>
            </a:r>
            <a:r>
              <a:rPr lang="en-US" dirty="0"/>
              <a:t>.</a:t>
            </a:r>
          </a:p>
          <a:p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praktikum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lembar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dicatat</a:t>
            </a:r>
            <a:r>
              <a:rPr lang="en-US" dirty="0"/>
              <a:t> </a:t>
            </a:r>
            <a:r>
              <a:rPr lang="en-US" dirty="0" err="1"/>
              <a:t>kembali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logbook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dikumpulkan</a:t>
            </a:r>
            <a:r>
              <a:rPr lang="en-US" dirty="0"/>
              <a:t> 3 </a:t>
            </a:r>
            <a:r>
              <a:rPr lang="en-US" dirty="0" err="1"/>
              <a:t>hari</a:t>
            </a:r>
            <a:r>
              <a:rPr lang="en-US" dirty="0"/>
              <a:t>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praktikum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laporan</a:t>
            </a:r>
            <a:r>
              <a:rPr lang="en-US" dirty="0"/>
              <a:t> </a:t>
            </a:r>
            <a:r>
              <a:rPr lang="en-US" dirty="0" err="1"/>
              <a:t>praktikum</a:t>
            </a:r>
            <a:r>
              <a:rPr lang="en-US" dirty="0"/>
              <a:t>, 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dianggap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mengikuti</a:t>
            </a:r>
            <a:r>
              <a:rPr lang="en-US" dirty="0"/>
              <a:t> </a:t>
            </a:r>
            <a:r>
              <a:rPr lang="en-US" dirty="0" err="1"/>
              <a:t>praktikum</a:t>
            </a:r>
            <a:endParaRPr lang="en-US" dirty="0"/>
          </a:p>
          <a:p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mengikuti</a:t>
            </a:r>
            <a:r>
              <a:rPr lang="en-US" dirty="0"/>
              <a:t> </a:t>
            </a:r>
            <a:r>
              <a:rPr lang="en-US" dirty="0" err="1"/>
              <a:t>praktikum</a:t>
            </a:r>
            <a:r>
              <a:rPr lang="en-US" dirty="0"/>
              <a:t> </a:t>
            </a:r>
            <a:r>
              <a:rPr lang="en-US" dirty="0" err="1"/>
              <a:t>sebanyak</a:t>
            </a:r>
            <a:r>
              <a:rPr lang="en-US" dirty="0"/>
              <a:t> 3 kali,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diperkenankan</a:t>
            </a:r>
            <a:r>
              <a:rPr lang="en-US" dirty="0"/>
              <a:t> </a:t>
            </a:r>
            <a:r>
              <a:rPr lang="en-US" dirty="0" err="1"/>
              <a:t>mengikuti</a:t>
            </a:r>
            <a:r>
              <a:rPr lang="en-US" dirty="0"/>
              <a:t> assessment.</a:t>
            </a:r>
          </a:p>
          <a:p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wajib</a:t>
            </a:r>
            <a:r>
              <a:rPr lang="en-US" dirty="0"/>
              <a:t> </a:t>
            </a:r>
            <a:r>
              <a:rPr lang="en-US" dirty="0" err="1"/>
              <a:t>mencetak</a:t>
            </a:r>
            <a:r>
              <a:rPr lang="en-US" dirty="0"/>
              <a:t> </a:t>
            </a:r>
            <a:r>
              <a:rPr lang="en-US" dirty="0" err="1"/>
              <a:t>lembar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sebelum</a:t>
            </a:r>
            <a:r>
              <a:rPr lang="en-US" dirty="0"/>
              <a:t> </a:t>
            </a:r>
            <a:r>
              <a:rPr lang="en-US" dirty="0" err="1"/>
              <a:t>masuk</a:t>
            </a:r>
            <a:r>
              <a:rPr lang="en-US" dirty="0"/>
              <a:t> </a:t>
            </a:r>
            <a:r>
              <a:rPr lang="en-US" dirty="0" err="1"/>
              <a:t>praktikum</a:t>
            </a:r>
            <a:endParaRPr lang="en-US" dirty="0"/>
          </a:p>
          <a:p>
            <a:r>
              <a:rPr lang="en-US" dirty="0"/>
              <a:t>Logbook </a:t>
            </a:r>
            <a:r>
              <a:rPr lang="en-US" dirty="0" err="1"/>
              <a:t>praktikum</a:t>
            </a:r>
            <a:r>
              <a:rPr lang="en-US" dirty="0"/>
              <a:t> </a:t>
            </a:r>
            <a:r>
              <a:rPr lang="en-US" dirty="0" err="1"/>
              <a:t>wajib</a:t>
            </a:r>
            <a:r>
              <a:rPr lang="en-US" dirty="0"/>
              <a:t> </a:t>
            </a:r>
            <a:r>
              <a:rPr lang="en-US" dirty="0" err="1"/>
              <a:t>ditulis</a:t>
            </a:r>
            <a:r>
              <a:rPr lang="en-US" dirty="0"/>
              <a:t> </a:t>
            </a:r>
            <a:r>
              <a:rPr lang="en-US" dirty="0" err="1"/>
              <a:t>tangan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print screen </a:t>
            </a:r>
            <a:r>
              <a:rPr lang="en-US" dirty="0" err="1"/>
              <a:t>digunting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ditempelkan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jurnal</a:t>
            </a:r>
            <a:r>
              <a:rPr lang="en-US" dirty="0"/>
              <a:t>.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tampilan</a:t>
            </a:r>
            <a:r>
              <a:rPr lang="en-US" dirty="0"/>
              <a:t> print screen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namanya</a:t>
            </a:r>
            <a:r>
              <a:rPr lang="en-US" dirty="0"/>
              <a:t>.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031" y="2740025"/>
            <a:ext cx="2097740" cy="3308078"/>
          </a:xfrm>
          <a:prstGeom prst="rect">
            <a:avLst/>
          </a:prstGeom>
        </p:spPr>
      </p:pic>
      <p:sp>
        <p:nvSpPr>
          <p:cNvPr id="5" name="Action Button: Return 4">
            <a:hlinkClick r:id="rId3" action="ppaction://hlinksldjump" highlightClick="1"/>
          </p:cNvPr>
          <p:cNvSpPr/>
          <p:nvPr/>
        </p:nvSpPr>
        <p:spPr>
          <a:xfrm>
            <a:off x="10394301" y="365125"/>
            <a:ext cx="1175658" cy="810532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0858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TM03090430[[fn=Banded]]</Template>
  <TotalTime>8022</TotalTime>
  <Words>665</Words>
  <Application>Microsoft Office PowerPoint</Application>
  <PresentationFormat>Widescreen</PresentationFormat>
  <Paragraphs>117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Berlin Sans FB</vt:lpstr>
      <vt:lpstr>Calibri</vt:lpstr>
      <vt:lpstr>Cambria</vt:lpstr>
      <vt:lpstr>Corbel</vt:lpstr>
      <vt:lpstr>Times New Roman</vt:lpstr>
      <vt:lpstr>Wingdings</vt:lpstr>
      <vt:lpstr>Banded</vt:lpstr>
      <vt:lpstr>PENDAHULUAN ELEKTRONIKA Dasar</vt:lpstr>
      <vt:lpstr>MATERI</vt:lpstr>
      <vt:lpstr>INFO MATA KULIAH</vt:lpstr>
      <vt:lpstr>ATURAN PERKULIAHAN</vt:lpstr>
      <vt:lpstr>MATERI PERKULIAHAN (1)</vt:lpstr>
      <vt:lpstr>MATERI PERKULIAHAN(2)</vt:lpstr>
      <vt:lpstr> Praktikum</vt:lpstr>
      <vt:lpstr>ATURAN PRAKTIKUM (1)</vt:lpstr>
      <vt:lpstr>ATURAN PRAKTIKUM (2)</vt:lpstr>
      <vt:lpstr>ATURAN ASSESMENT</vt:lpstr>
      <vt:lpstr>ATURAN Penilaian</vt:lpstr>
      <vt:lpstr>Referensi</vt:lpstr>
      <vt:lpstr>ANY QUESTION?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TOSHIBA</dc:creator>
  <cp:lastModifiedBy>MARLINDIA IKE SARI</cp:lastModifiedBy>
  <cp:revision>44</cp:revision>
  <dcterms:created xsi:type="dcterms:W3CDTF">2016-01-06T12:32:53Z</dcterms:created>
  <dcterms:modified xsi:type="dcterms:W3CDTF">2017-08-31T02:11:58Z</dcterms:modified>
</cp:coreProperties>
</file>